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62" r:id="rId2"/>
    <p:sldId id="264" r:id="rId3"/>
    <p:sldId id="265" r:id="rId4"/>
    <p:sldId id="267" r:id="rId5"/>
    <p:sldId id="269" r:id="rId6"/>
    <p:sldId id="276" r:id="rId7"/>
    <p:sldId id="268" r:id="rId8"/>
    <p:sldId id="278" r:id="rId9"/>
    <p:sldId id="281" r:id="rId10"/>
    <p:sldId id="257" r:id="rId11"/>
    <p:sldId id="277" r:id="rId12"/>
    <p:sldId id="279" r:id="rId13"/>
    <p:sldId id="271" r:id="rId14"/>
    <p:sldId id="272" r:id="rId15"/>
    <p:sldId id="287" r:id="rId16"/>
    <p:sldId id="282" r:id="rId17"/>
    <p:sldId id="283" r:id="rId18"/>
    <p:sldId id="284" r:id="rId19"/>
    <p:sldId id="285" r:id="rId20"/>
    <p:sldId id="286" r:id="rId21"/>
    <p:sldId id="274" r:id="rId22"/>
    <p:sldId id="280" r:id="rId23"/>
    <p:sldId id="273" r:id="rId24"/>
    <p:sldId id="275"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2D198C-0CD1-48A8-98B8-B6959DCCC020}" v="31" dt="2021-01-20T11:45:01.335"/>
    <p1510:client id="{EF12A846-5EC4-438A-80FA-FB87DB79D582}" v="266" dt="2021-01-20T12:19:01.5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50" d="100"/>
          <a:sy n="150" d="100"/>
        </p:scale>
        <p:origin x="-608"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theme" Target="theme/theme1.xml"/><Relationship Id="rId31" Type="http://schemas.openxmlformats.org/officeDocument/2006/relationships/tableStyles" Target="tableStyles.xml"/><Relationship Id="rId32" Type="http://schemas.microsoft.com/office/2016/11/relationships/changesInfo" Target="changesInfos/changesInfo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ndeau, Amélie" userId="S::amelie.rondeau@dfo-mpo.gc.ca::0346284b-7b25-468a-ab82-9707f11edceb" providerId="AD" clId="Web-{692D198C-0CD1-48A8-98B8-B6959DCCC020}"/>
    <pc:docChg chg="modSld">
      <pc:chgData name="Rondeau, Amélie" userId="S::amelie.rondeau@dfo-mpo.gc.ca::0346284b-7b25-468a-ab82-9707f11edceb" providerId="AD" clId="Web-{692D198C-0CD1-48A8-98B8-B6959DCCC020}" dt="2021-01-20T11:45:00.928" v="26" actId="20577"/>
      <pc:docMkLst>
        <pc:docMk/>
      </pc:docMkLst>
      <pc:sldChg chg="modSp">
        <pc:chgData name="Rondeau, Amélie" userId="S::amelie.rondeau@dfo-mpo.gc.ca::0346284b-7b25-468a-ab82-9707f11edceb" providerId="AD" clId="Web-{692D198C-0CD1-48A8-98B8-B6959DCCC020}" dt="2021-01-20T11:36:28.065" v="8" actId="1076"/>
        <pc:sldMkLst>
          <pc:docMk/>
          <pc:sldMk cId="3954844282" sldId="262"/>
        </pc:sldMkLst>
        <pc:spChg chg="mod">
          <ac:chgData name="Rondeau, Amélie" userId="S::amelie.rondeau@dfo-mpo.gc.ca::0346284b-7b25-468a-ab82-9707f11edceb" providerId="AD" clId="Web-{692D198C-0CD1-48A8-98B8-B6959DCCC020}" dt="2021-01-20T11:36:28.065" v="8" actId="1076"/>
          <ac:spMkLst>
            <pc:docMk/>
            <pc:sldMk cId="3954844282" sldId="262"/>
            <ac:spMk id="4" creationId="{00000000-0000-0000-0000-000000000000}"/>
          </ac:spMkLst>
        </pc:spChg>
      </pc:sldChg>
      <pc:sldChg chg="modSp">
        <pc:chgData name="Rondeau, Amélie" userId="S::amelie.rondeau@dfo-mpo.gc.ca::0346284b-7b25-468a-ab82-9707f11edceb" providerId="AD" clId="Web-{692D198C-0CD1-48A8-98B8-B6959DCCC020}" dt="2021-01-20T11:45:00.928" v="26" actId="20577"/>
        <pc:sldMkLst>
          <pc:docMk/>
          <pc:sldMk cId="1454899821" sldId="273"/>
        </pc:sldMkLst>
        <pc:spChg chg="mod">
          <ac:chgData name="Rondeau, Amélie" userId="S::amelie.rondeau@dfo-mpo.gc.ca::0346284b-7b25-468a-ab82-9707f11edceb" providerId="AD" clId="Web-{692D198C-0CD1-48A8-98B8-B6959DCCC020}" dt="2021-01-20T11:45:00.928" v="26" actId="20577"/>
          <ac:spMkLst>
            <pc:docMk/>
            <pc:sldMk cId="1454899821" sldId="273"/>
            <ac:spMk id="3" creationId="{00000000-0000-0000-0000-000000000000}"/>
          </ac:spMkLst>
        </pc:spChg>
      </pc:sldChg>
      <pc:sldChg chg="modSp">
        <pc:chgData name="Rondeau, Amélie" userId="S::amelie.rondeau@dfo-mpo.gc.ca::0346284b-7b25-468a-ab82-9707f11edceb" providerId="AD" clId="Web-{692D198C-0CD1-48A8-98B8-B6959DCCC020}" dt="2021-01-20T11:43:12.787" v="20" actId="20577"/>
        <pc:sldMkLst>
          <pc:docMk/>
          <pc:sldMk cId="1212414175" sldId="274"/>
        </pc:sldMkLst>
        <pc:spChg chg="mod">
          <ac:chgData name="Rondeau, Amélie" userId="S::amelie.rondeau@dfo-mpo.gc.ca::0346284b-7b25-468a-ab82-9707f11edceb" providerId="AD" clId="Web-{692D198C-0CD1-48A8-98B8-B6959DCCC020}" dt="2021-01-20T11:43:12.787" v="20" actId="20577"/>
          <ac:spMkLst>
            <pc:docMk/>
            <pc:sldMk cId="1212414175" sldId="274"/>
            <ac:spMk id="2" creationId="{00000000-0000-0000-0000-000000000000}"/>
          </ac:spMkLst>
        </pc:spChg>
      </pc:sldChg>
    </pc:docChg>
  </pc:docChgLst>
  <pc:docChgLst>
    <pc:chgData name="Surette, Tobie" userId="S::tobie.surette@dfo-mpo.gc.ca::481aa5aa-8714-4db5-bb66-643d76828e76" providerId="AD" clId="Web-{EF12A846-5EC4-438A-80FA-FB87DB79D582}"/>
    <pc:docChg chg="modSld">
      <pc:chgData name="Surette, Tobie" userId="S::tobie.surette@dfo-mpo.gc.ca::481aa5aa-8714-4db5-bb66-643d76828e76" providerId="AD" clId="Web-{EF12A846-5EC4-438A-80FA-FB87DB79D582}" dt="2021-01-20T12:19:01.526" v="153" actId="1076"/>
      <pc:docMkLst>
        <pc:docMk/>
      </pc:docMkLst>
      <pc:sldChg chg="modSp">
        <pc:chgData name="Surette, Tobie" userId="S::tobie.surette@dfo-mpo.gc.ca::481aa5aa-8714-4db5-bb66-643d76828e76" providerId="AD" clId="Web-{EF12A846-5EC4-438A-80FA-FB87DB79D582}" dt="2021-01-20T12:10:48.487" v="98"/>
        <pc:sldMkLst>
          <pc:docMk/>
          <pc:sldMk cId="1952942551" sldId="267"/>
        </pc:sldMkLst>
        <pc:spChg chg="mod">
          <ac:chgData name="Surette, Tobie" userId="S::tobie.surette@dfo-mpo.gc.ca::481aa5aa-8714-4db5-bb66-643d76828e76" providerId="AD" clId="Web-{EF12A846-5EC4-438A-80FA-FB87DB79D582}" dt="2021-01-20T12:10:48.487" v="98"/>
          <ac:spMkLst>
            <pc:docMk/>
            <pc:sldMk cId="1952942551" sldId="267"/>
            <ac:spMk id="2" creationId="{00000000-0000-0000-0000-000000000000}"/>
          </ac:spMkLst>
        </pc:spChg>
      </pc:sldChg>
      <pc:sldChg chg="modSp">
        <pc:chgData name="Surette, Tobie" userId="S::tobie.surette@dfo-mpo.gc.ca::481aa5aa-8714-4db5-bb66-643d76828e76" providerId="AD" clId="Web-{EF12A846-5EC4-438A-80FA-FB87DB79D582}" dt="2021-01-20T12:10:28.752" v="95"/>
        <pc:sldMkLst>
          <pc:docMk/>
          <pc:sldMk cId="1422719988" sldId="268"/>
        </pc:sldMkLst>
        <pc:spChg chg="mod">
          <ac:chgData name="Surette, Tobie" userId="S::tobie.surette@dfo-mpo.gc.ca::481aa5aa-8714-4db5-bb66-643d76828e76" providerId="AD" clId="Web-{EF12A846-5EC4-438A-80FA-FB87DB79D582}" dt="2021-01-20T12:10:28.752" v="95"/>
          <ac:spMkLst>
            <pc:docMk/>
            <pc:sldMk cId="1422719988" sldId="268"/>
            <ac:spMk id="6" creationId="{00000000-0000-0000-0000-000000000000}"/>
          </ac:spMkLst>
        </pc:spChg>
        <pc:graphicFrameChg chg="mod modGraphic">
          <ac:chgData name="Surette, Tobie" userId="S::tobie.surette@dfo-mpo.gc.ca::481aa5aa-8714-4db5-bb66-643d76828e76" providerId="AD" clId="Web-{EF12A846-5EC4-438A-80FA-FB87DB79D582}" dt="2021-01-20T12:10:25.565" v="94" actId="1076"/>
          <ac:graphicFrameMkLst>
            <pc:docMk/>
            <pc:sldMk cId="1422719988" sldId="268"/>
            <ac:graphicFrameMk id="8" creationId="{00000000-0000-0000-0000-000000000000}"/>
          </ac:graphicFrameMkLst>
        </pc:graphicFrameChg>
      </pc:sldChg>
      <pc:sldChg chg="modSp">
        <pc:chgData name="Surette, Tobie" userId="S::tobie.surette@dfo-mpo.gc.ca::481aa5aa-8714-4db5-bb66-643d76828e76" providerId="AD" clId="Web-{EF12A846-5EC4-438A-80FA-FB87DB79D582}" dt="2021-01-20T12:19:01.526" v="153" actId="1076"/>
        <pc:sldMkLst>
          <pc:docMk/>
          <pc:sldMk cId="1119060340" sldId="269"/>
        </pc:sldMkLst>
        <pc:spChg chg="mod">
          <ac:chgData name="Surette, Tobie" userId="S::tobie.surette@dfo-mpo.gc.ca::481aa5aa-8714-4db5-bb66-643d76828e76" providerId="AD" clId="Web-{EF12A846-5EC4-438A-80FA-FB87DB79D582}" dt="2021-01-20T12:10:43.065" v="97"/>
          <ac:spMkLst>
            <pc:docMk/>
            <pc:sldMk cId="1119060340" sldId="269"/>
            <ac:spMk id="6" creationId="{00000000-0000-0000-0000-000000000000}"/>
          </ac:spMkLst>
        </pc:spChg>
        <pc:spChg chg="mod">
          <ac:chgData name="Surette, Tobie" userId="S::tobie.surette@dfo-mpo.gc.ca::481aa5aa-8714-4db5-bb66-643d76828e76" providerId="AD" clId="Web-{EF12A846-5EC4-438A-80FA-FB87DB79D582}" dt="2021-01-20T12:19:01.526" v="153" actId="1076"/>
          <ac:spMkLst>
            <pc:docMk/>
            <pc:sldMk cId="1119060340" sldId="269"/>
            <ac:spMk id="7" creationId="{00000000-0000-0000-0000-000000000000}"/>
          </ac:spMkLst>
        </pc:spChg>
      </pc:sldChg>
      <pc:sldChg chg="modSp">
        <pc:chgData name="Surette, Tobie" userId="S::tobie.surette@dfo-mpo.gc.ca::481aa5aa-8714-4db5-bb66-643d76828e76" providerId="AD" clId="Web-{EF12A846-5EC4-438A-80FA-FB87DB79D582}" dt="2021-01-20T12:17:26.010" v="150" actId="20577"/>
        <pc:sldMkLst>
          <pc:docMk/>
          <pc:sldMk cId="1454899821" sldId="273"/>
        </pc:sldMkLst>
        <pc:spChg chg="mod">
          <ac:chgData name="Surette, Tobie" userId="S::tobie.surette@dfo-mpo.gc.ca::481aa5aa-8714-4db5-bb66-643d76828e76" providerId="AD" clId="Web-{EF12A846-5EC4-438A-80FA-FB87DB79D582}" dt="2021-01-20T12:17:26.010" v="150" actId="20577"/>
          <ac:spMkLst>
            <pc:docMk/>
            <pc:sldMk cId="1454899821" sldId="273"/>
            <ac:spMk id="3" creationId="{00000000-0000-0000-0000-000000000000}"/>
          </ac:spMkLst>
        </pc:spChg>
      </pc:sldChg>
      <pc:sldChg chg="modSp">
        <pc:chgData name="Surette, Tobie" userId="S::tobie.surette@dfo-mpo.gc.ca::481aa5aa-8714-4db5-bb66-643d76828e76" providerId="AD" clId="Web-{EF12A846-5EC4-438A-80FA-FB87DB79D582}" dt="2021-01-20T12:18:04.745" v="152" actId="20577"/>
        <pc:sldMkLst>
          <pc:docMk/>
          <pc:sldMk cId="3039518944" sldId="275"/>
        </pc:sldMkLst>
        <pc:spChg chg="mod">
          <ac:chgData name="Surette, Tobie" userId="S::tobie.surette@dfo-mpo.gc.ca::481aa5aa-8714-4db5-bb66-643d76828e76" providerId="AD" clId="Web-{EF12A846-5EC4-438A-80FA-FB87DB79D582}" dt="2021-01-20T12:18:04.745" v="152" actId="20577"/>
          <ac:spMkLst>
            <pc:docMk/>
            <pc:sldMk cId="3039518944" sldId="275"/>
            <ac:spMk id="3" creationId="{00000000-0000-0000-0000-000000000000}"/>
          </ac:spMkLst>
        </pc:spChg>
      </pc:sldChg>
      <pc:sldChg chg="modSp">
        <pc:chgData name="Surette, Tobie" userId="S::tobie.surette@dfo-mpo.gc.ca::481aa5aa-8714-4db5-bb66-643d76828e76" providerId="AD" clId="Web-{EF12A846-5EC4-438A-80FA-FB87DB79D582}" dt="2021-01-20T12:10:34.237" v="96"/>
        <pc:sldMkLst>
          <pc:docMk/>
          <pc:sldMk cId="2624051577" sldId="276"/>
        </pc:sldMkLst>
        <pc:spChg chg="mod">
          <ac:chgData name="Surette, Tobie" userId="S::tobie.surette@dfo-mpo.gc.ca::481aa5aa-8714-4db5-bb66-643d76828e76" providerId="AD" clId="Web-{EF12A846-5EC4-438A-80FA-FB87DB79D582}" dt="2021-01-20T12:10:34.237" v="96"/>
          <ac:spMkLst>
            <pc:docMk/>
            <pc:sldMk cId="2624051577" sldId="276"/>
            <ac:spMk id="2" creationId="{00000000-0000-0000-0000-000000000000}"/>
          </ac:spMkLst>
        </pc:spChg>
      </pc:sldChg>
      <pc:sldChg chg="modSp">
        <pc:chgData name="Surette, Tobie" userId="S::tobie.surette@dfo-mpo.gc.ca::481aa5aa-8714-4db5-bb66-643d76828e76" providerId="AD" clId="Web-{EF12A846-5EC4-438A-80FA-FB87DB79D582}" dt="2021-01-20T12:10:06.034" v="88"/>
        <pc:sldMkLst>
          <pc:docMk/>
          <pc:sldMk cId="1950431809" sldId="277"/>
        </pc:sldMkLst>
        <pc:graphicFrameChg chg="mod modGraphic">
          <ac:chgData name="Surette, Tobie" userId="S::tobie.surette@dfo-mpo.gc.ca::481aa5aa-8714-4db5-bb66-643d76828e76" providerId="AD" clId="Web-{EF12A846-5EC4-438A-80FA-FB87DB79D582}" dt="2021-01-20T12:10:06.034" v="88"/>
          <ac:graphicFrameMkLst>
            <pc:docMk/>
            <pc:sldMk cId="1950431809" sldId="277"/>
            <ac:graphicFrameMk id="5" creationId="{00000000-0000-0000-0000-000000000000}"/>
          </ac:graphicFrameMkLst>
        </pc:graphicFrameChg>
      </pc:sldChg>
      <pc:sldChg chg="modSp">
        <pc:chgData name="Surette, Tobie" userId="S::tobie.surette@dfo-mpo.gc.ca::481aa5aa-8714-4db5-bb66-643d76828e76" providerId="AD" clId="Web-{EF12A846-5EC4-438A-80FA-FB87DB79D582}" dt="2021-01-20T12:15:46.581" v="148" actId="1076"/>
        <pc:sldMkLst>
          <pc:docMk/>
          <pc:sldMk cId="3639845695" sldId="280"/>
        </pc:sldMkLst>
        <pc:spChg chg="mod">
          <ac:chgData name="Surette, Tobie" userId="S::tobie.surette@dfo-mpo.gc.ca::481aa5aa-8714-4db5-bb66-643d76828e76" providerId="AD" clId="Web-{EF12A846-5EC4-438A-80FA-FB87DB79D582}" dt="2021-01-20T12:15:46.581" v="148" actId="1076"/>
          <ac:spMkLst>
            <pc:docMk/>
            <pc:sldMk cId="3639845695" sldId="280"/>
            <ac:spMk id="3" creationId="{00000000-0000-0000-0000-000000000000}"/>
          </ac:spMkLst>
        </pc:spChg>
      </pc:sldChg>
    </pc:docChg>
  </pc:docChgLst>
</pc:chgInfo>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21-01-20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D15B45D2-8214-C948-AA04-185DD355DDDB}" type="slidenum">
              <a:rPr lang="en-US" smtClean="0"/>
              <a:t>1</a:t>
            </a:fld>
            <a:endParaRPr lang="en-US"/>
          </a:p>
        </p:txBody>
      </p:sp>
    </p:spTree>
    <p:extLst>
      <p:ext uri="{BB962C8B-B14F-4D97-AF65-F5344CB8AC3E}">
        <p14:creationId xmlns:p14="http://schemas.microsoft.com/office/powerpoint/2010/main" val="3403883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a:solidFill>
                  <a:schemeClr val="tx1"/>
                </a:solidFill>
                <a:effectLst/>
                <a:latin typeface="+mn-lt"/>
                <a:ea typeface="+mn-ea"/>
                <a:cs typeface="+mn-cs"/>
              </a:rPr>
              <a:t>Importance of abundance and biomass indices:</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Make sure that everyone understands</a:t>
            </a:r>
            <a:r>
              <a:rPr lang="en-US" baseline="0"/>
              <a:t> that indices can be directly equated with abundance and biomass estimates and how reliable they are.</a:t>
            </a:r>
            <a:endParaRPr lang="en-US"/>
          </a:p>
          <a:p>
            <a:endParaRPr lang="en-US"/>
          </a:p>
          <a:p>
            <a:endParaRPr lang="en-CA" sz="1200" kern="1200">
              <a:solidFill>
                <a:schemeClr val="tx1"/>
              </a:solidFill>
              <a:effectLst/>
              <a:latin typeface="+mn-lt"/>
              <a:ea typeface="+mn-ea"/>
              <a:cs typeface="+mn-cs"/>
            </a:endParaRPr>
          </a:p>
          <a:p>
            <a:pPr lvl="0"/>
            <a:r>
              <a:rPr lang="en-US" sz="1200" kern="1200">
                <a:solidFill>
                  <a:schemeClr val="tx1"/>
                </a:solidFill>
                <a:effectLst/>
                <a:latin typeface="+mn-lt"/>
                <a:ea typeface="+mn-ea"/>
                <a:cs typeface="+mn-cs"/>
              </a:rPr>
              <a:t>A good sampling protocol aims to control or quantify any factors which may systematically bias observed catches between different survey years or regions.</a:t>
            </a:r>
            <a:endParaRPr lang="en-CA" sz="1200" kern="120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a:solidFill>
                  <a:schemeClr val="tx1"/>
                </a:solidFill>
                <a:effectLst/>
                <a:latin typeface="+mn-lt"/>
                <a:ea typeface="+mn-ea"/>
                <a:cs typeface="+mn-cs"/>
              </a:rPr>
              <a:t>Examples of </a:t>
            </a:r>
            <a:r>
              <a:rPr lang="en-US" sz="1200" b="1" kern="1200">
                <a:solidFill>
                  <a:schemeClr val="tx1"/>
                </a:solidFill>
                <a:effectLst/>
                <a:latin typeface="+mn-lt"/>
                <a:ea typeface="+mn-ea"/>
                <a:cs typeface="+mn-cs"/>
              </a:rPr>
              <a:t>controlled factors</a:t>
            </a:r>
            <a:r>
              <a:rPr lang="en-US" sz="1200" kern="1200">
                <a:solidFill>
                  <a:schemeClr val="tx1"/>
                </a:solidFill>
                <a:effectLst/>
                <a:latin typeface="+mn-lt"/>
                <a:ea typeface="+mn-ea"/>
                <a:cs typeface="+mn-cs"/>
              </a:rPr>
              <a:t>:</a:t>
            </a:r>
          </a:p>
          <a:p>
            <a:pPr marL="1085850" lvl="2" indent="-171450">
              <a:buFont typeface="Arial" panose="020B0604020202020204" pitchFamily="34" charset="0"/>
              <a:buChar char="•"/>
            </a:pPr>
            <a:r>
              <a:rPr lang="en-US" sz="1200" kern="1200">
                <a:solidFill>
                  <a:schemeClr val="tx1"/>
                </a:solidFill>
                <a:effectLst/>
                <a:latin typeface="+mn-lt"/>
                <a:ea typeface="+mn-ea"/>
                <a:cs typeface="+mn-cs"/>
              </a:rPr>
              <a:t>Vessel speed.</a:t>
            </a:r>
          </a:p>
          <a:p>
            <a:pPr marL="1085850" lvl="2" indent="-171450">
              <a:buFont typeface="Arial" panose="020B0604020202020204" pitchFamily="34" charset="0"/>
              <a:buChar char="•"/>
            </a:pPr>
            <a:r>
              <a:rPr lang="en-US" sz="1200" kern="1200">
                <a:solidFill>
                  <a:schemeClr val="tx1"/>
                </a:solidFill>
                <a:effectLst/>
                <a:latin typeface="+mn-lt"/>
                <a:ea typeface="+mn-ea"/>
                <a:cs typeface="+mn-cs"/>
              </a:rPr>
              <a:t>Tow</a:t>
            </a:r>
            <a:r>
              <a:rPr lang="en-US" sz="1200" kern="1200" baseline="0">
                <a:solidFill>
                  <a:schemeClr val="tx1"/>
                </a:solidFill>
                <a:effectLst/>
                <a:latin typeface="+mn-lt"/>
                <a:ea typeface="+mn-ea"/>
                <a:cs typeface="+mn-cs"/>
              </a:rPr>
              <a:t> duration (5 minutes).</a:t>
            </a:r>
          </a:p>
          <a:p>
            <a:pPr marL="1085850" lvl="2" indent="-171450">
              <a:buFont typeface="Arial" panose="020B0604020202020204" pitchFamily="34" charset="0"/>
              <a:buChar char="•"/>
            </a:pPr>
            <a:r>
              <a:rPr lang="en-US" sz="1600" i="1"/>
              <a:t>5-minute tow duration </a:t>
            </a:r>
          </a:p>
          <a:p>
            <a:pPr marL="1085850" lvl="2" indent="-171450">
              <a:buFont typeface="Arial" panose="020B0604020202020204" pitchFamily="34" charset="0"/>
              <a:buChar char="•"/>
            </a:pPr>
            <a:r>
              <a:rPr lang="en-US" sz="1600" i="1"/>
              <a:t>Gear dimensions &amp; configuration. </a:t>
            </a:r>
          </a:p>
          <a:p>
            <a:pPr marL="1085850" lvl="2" indent="-171450">
              <a:buFont typeface="Arial" panose="020B0604020202020204" pitchFamily="34" charset="0"/>
              <a:buChar char="•"/>
            </a:pPr>
            <a:r>
              <a:rPr lang="en-US" sz="1600" i="1"/>
              <a:t>Time of day</a:t>
            </a:r>
            <a:endParaRPr lang="en-US" sz="1200" kern="120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a:solidFill>
                  <a:schemeClr val="tx1"/>
                </a:solidFill>
                <a:effectLst/>
                <a:latin typeface="+mn-lt"/>
                <a:ea typeface="+mn-ea"/>
                <a:cs typeface="+mn-cs"/>
              </a:rPr>
              <a:t>These</a:t>
            </a:r>
            <a:r>
              <a:rPr lang="en-US" sz="1200" kern="1200" baseline="0">
                <a:solidFill>
                  <a:schemeClr val="tx1"/>
                </a:solidFill>
                <a:effectLst/>
                <a:latin typeface="+mn-lt"/>
                <a:ea typeface="+mn-ea"/>
                <a:cs typeface="+mn-cs"/>
              </a:rPr>
              <a:t> controlled factors a</a:t>
            </a:r>
            <a:r>
              <a:rPr lang="en-US" sz="1200" kern="1200">
                <a:solidFill>
                  <a:schemeClr val="tx1"/>
                </a:solidFill>
                <a:effectLst/>
                <a:latin typeface="+mn-lt"/>
                <a:ea typeface="+mn-ea"/>
                <a:cs typeface="+mn-cs"/>
              </a:rPr>
              <a:t>ims to maintain the consistency of trawl behavior between different tows.</a:t>
            </a:r>
          </a:p>
          <a:p>
            <a:pPr marL="171450" lvl="0" indent="-171450">
              <a:buFont typeface="Arial" panose="020B0604020202020204" pitchFamily="34" charset="0"/>
              <a:buChar char="•"/>
            </a:pPr>
            <a:endParaRPr lang="en-US" sz="1200" kern="120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a:solidFill>
                <a:schemeClr val="tx1"/>
              </a:solidFill>
              <a:effectLst/>
              <a:latin typeface="+mn-lt"/>
              <a:ea typeface="+mn-ea"/>
              <a:cs typeface="+mn-cs"/>
            </a:endParaRPr>
          </a:p>
          <a:p>
            <a:pPr marL="0" lvl="0" indent="0">
              <a:buFont typeface="Arial" panose="020B0604020202020204" pitchFamily="34" charset="0"/>
              <a:buNone/>
            </a:pPr>
            <a:endParaRPr lang="en-CA" sz="1200" kern="1200">
              <a:solidFill>
                <a:schemeClr val="tx1"/>
              </a:solidFill>
              <a:effectLst/>
              <a:latin typeface="+mn-lt"/>
              <a:ea typeface="+mn-ea"/>
              <a:cs typeface="+mn-cs"/>
            </a:endParaRPr>
          </a:p>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2</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a:solidFill>
                  <a:schemeClr val="tx1"/>
                </a:solidFill>
                <a:effectLst/>
                <a:latin typeface="+mn-lt"/>
                <a:ea typeface="+mn-ea"/>
                <a:cs typeface="+mn-cs"/>
              </a:rPr>
              <a:t>Examples of factors </a:t>
            </a:r>
            <a:r>
              <a:rPr lang="en-US" sz="1200" b="1" kern="1200">
                <a:solidFill>
                  <a:schemeClr val="tx1"/>
                </a:solidFill>
                <a:effectLst/>
                <a:latin typeface="+mn-lt"/>
                <a:ea typeface="+mn-ea"/>
                <a:cs typeface="+mn-cs"/>
              </a:rPr>
              <a:t>uncontrolled</a:t>
            </a:r>
            <a:r>
              <a:rPr lang="en-US" sz="1200" kern="1200">
                <a:solidFill>
                  <a:schemeClr val="tx1"/>
                </a:solidFill>
                <a:effectLst/>
                <a:latin typeface="+mn-lt"/>
                <a:ea typeface="+mn-ea"/>
                <a:cs typeface="+mn-cs"/>
              </a:rPr>
              <a:t>,</a:t>
            </a:r>
            <a:r>
              <a:rPr lang="en-US" sz="1200" kern="1200" baseline="0">
                <a:solidFill>
                  <a:schemeClr val="tx1"/>
                </a:solidFill>
                <a:effectLst/>
                <a:latin typeface="+mn-lt"/>
                <a:ea typeface="+mn-ea"/>
                <a:cs typeface="+mn-cs"/>
              </a:rPr>
              <a:t> but </a:t>
            </a:r>
            <a:r>
              <a:rPr lang="en-US" sz="1200" b="1" kern="1200" baseline="0">
                <a:solidFill>
                  <a:schemeClr val="tx1"/>
                </a:solidFill>
                <a:effectLst/>
                <a:latin typeface="+mn-lt"/>
                <a:ea typeface="+mn-ea"/>
                <a:cs typeface="+mn-cs"/>
              </a:rPr>
              <a:t>accounted</a:t>
            </a:r>
            <a:r>
              <a:rPr lang="en-US" sz="1200" kern="1200" baseline="0">
                <a:solidFill>
                  <a:schemeClr val="tx1"/>
                </a:solidFill>
                <a:effectLst/>
                <a:latin typeface="+mn-lt"/>
                <a:ea typeface="+mn-ea"/>
                <a:cs typeface="+mn-cs"/>
              </a:rPr>
              <a:t> for:</a:t>
            </a:r>
          </a:p>
          <a:p>
            <a:pPr marL="628650" lvl="1" indent="-171450">
              <a:buFont typeface="Arial" panose="020B0604020202020204" pitchFamily="34" charset="0"/>
              <a:buChar char="•"/>
            </a:pPr>
            <a:r>
              <a:rPr lang="en-US" sz="1200" kern="1200">
                <a:solidFill>
                  <a:schemeClr val="tx1"/>
                </a:solidFill>
                <a:effectLst/>
                <a:latin typeface="+mn-lt"/>
                <a:ea typeface="+mn-ea"/>
                <a:cs typeface="+mn-cs"/>
              </a:rPr>
              <a:t>As an example of a quantified factor, trawl width measurements during trawling are made to estimate the total </a:t>
            </a:r>
            <a:r>
              <a:rPr lang="en-US" sz="1200" b="1" kern="1200">
                <a:solidFill>
                  <a:schemeClr val="tx1"/>
                </a:solidFill>
                <a:effectLst/>
                <a:latin typeface="+mn-lt"/>
                <a:ea typeface="+mn-ea"/>
                <a:cs typeface="+mn-cs"/>
              </a:rPr>
              <a:t>area swept </a:t>
            </a:r>
            <a:r>
              <a:rPr lang="en-US" sz="1200" kern="1200">
                <a:solidFill>
                  <a:schemeClr val="tx1"/>
                </a:solidFill>
                <a:effectLst/>
                <a:latin typeface="+mn-lt"/>
                <a:ea typeface="+mn-ea"/>
                <a:cs typeface="+mn-cs"/>
              </a:rPr>
              <a:t>by each trawl of the survey, which shows a lot of variation from tow to tow, through variations</a:t>
            </a:r>
            <a:r>
              <a:rPr lang="en-US" sz="1200" kern="1200" baseline="0">
                <a:solidFill>
                  <a:schemeClr val="tx1"/>
                </a:solidFill>
                <a:effectLst/>
                <a:latin typeface="+mn-lt"/>
                <a:ea typeface="+mn-ea"/>
                <a:cs typeface="+mn-cs"/>
              </a:rPr>
              <a:t> in trawl width, touchdown and stop times. This is a quantitative measure of </a:t>
            </a:r>
            <a:r>
              <a:rPr lang="en-US" sz="1200" b="1" kern="1200" baseline="0">
                <a:solidFill>
                  <a:schemeClr val="tx1"/>
                </a:solidFill>
                <a:effectLst/>
                <a:latin typeface="+mn-lt"/>
                <a:ea typeface="+mn-ea"/>
                <a:cs typeface="+mn-cs"/>
              </a:rPr>
              <a:t>fishing effort</a:t>
            </a:r>
            <a:r>
              <a:rPr lang="en-US" sz="1200" b="0" kern="1200" baseline="0">
                <a:solidFill>
                  <a:schemeClr val="tx1"/>
                </a:solidFill>
                <a:effectLst/>
                <a:latin typeface="+mn-lt"/>
                <a:ea typeface="+mn-ea"/>
                <a:cs typeface="+mn-cs"/>
              </a:rPr>
              <a:t> and is currently the only factor used to standardize survey catches.</a:t>
            </a:r>
            <a:endParaRPr lang="en-US" sz="1200" kern="1200" baseline="0">
              <a:solidFill>
                <a:schemeClr val="tx1"/>
              </a:solidFill>
              <a:effectLst/>
              <a:latin typeface="+mn-lt"/>
              <a:ea typeface="+mn-ea"/>
              <a:cs typeface="+mn-cs"/>
            </a:endParaRPr>
          </a:p>
          <a:p>
            <a:pPr lvl="0"/>
            <a:endParaRPr lang="en-CA" sz="1200" kern="120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a:solidFill>
                  <a:schemeClr val="tx1"/>
                </a:solidFill>
                <a:effectLst/>
                <a:latin typeface="+mn-lt"/>
                <a:ea typeface="+mn-ea"/>
                <a:cs typeface="+mn-cs"/>
              </a:rPr>
              <a:t>An example of an </a:t>
            </a:r>
            <a:r>
              <a:rPr lang="en-US" sz="1200" b="1" kern="1200">
                <a:solidFill>
                  <a:schemeClr val="tx1"/>
                </a:solidFill>
                <a:effectLst/>
                <a:latin typeface="+mn-lt"/>
                <a:ea typeface="+mn-ea"/>
                <a:cs typeface="+mn-cs"/>
              </a:rPr>
              <a:t>uncontrolled</a:t>
            </a:r>
            <a:r>
              <a:rPr lang="en-US" sz="1200" kern="1200">
                <a:solidFill>
                  <a:schemeClr val="tx1"/>
                </a:solidFill>
                <a:effectLst/>
                <a:latin typeface="+mn-lt"/>
                <a:ea typeface="+mn-ea"/>
                <a:cs typeface="+mn-cs"/>
              </a:rPr>
              <a:t> factor which came about during the assessment last year,</a:t>
            </a:r>
            <a:r>
              <a:rPr lang="en-US" sz="1200" kern="1200" baseline="0">
                <a:solidFill>
                  <a:schemeClr val="tx1"/>
                </a:solidFill>
                <a:effectLst/>
                <a:latin typeface="+mn-lt"/>
                <a:ea typeface="+mn-ea"/>
                <a:cs typeface="+mn-cs"/>
              </a:rPr>
              <a:t> was the presence of an </a:t>
            </a:r>
            <a:r>
              <a:rPr lang="en-US" sz="1200" b="1" kern="1200" baseline="0">
                <a:solidFill>
                  <a:schemeClr val="tx1"/>
                </a:solidFill>
                <a:effectLst/>
                <a:latin typeface="+mn-lt"/>
                <a:ea typeface="+mn-ea"/>
                <a:cs typeface="+mn-cs"/>
              </a:rPr>
              <a:t>extended passive trawling </a:t>
            </a:r>
            <a:r>
              <a:rPr lang="en-US" sz="1200" kern="1200" baseline="0">
                <a:solidFill>
                  <a:schemeClr val="tx1"/>
                </a:solidFill>
                <a:effectLst/>
                <a:latin typeface="+mn-lt"/>
                <a:ea typeface="+mn-ea"/>
                <a:cs typeface="+mn-cs"/>
              </a:rPr>
              <a:t>phase at the end of survey tows.</a:t>
            </a:r>
          </a:p>
          <a:p>
            <a:pPr marL="171450" lvl="0" indent="-171450">
              <a:buFont typeface="Arial" panose="020B0604020202020204" pitchFamily="34" charset="0"/>
              <a:buChar char="•"/>
            </a:pPr>
            <a:r>
              <a:rPr lang="en-US" sz="1200" kern="1200" baseline="0">
                <a:solidFill>
                  <a:schemeClr val="tx1"/>
                </a:solidFill>
                <a:effectLst/>
                <a:latin typeface="+mn-lt"/>
                <a:ea typeface="+mn-ea"/>
                <a:cs typeface="+mn-cs"/>
              </a:rPr>
              <a:t>This passive trawling phase, which was unaccounted for, occurs in the gap of time between when the stop signal is given and when trawl finally lifts off the bottom during winching, lasting ~1min20s for 2017 and 2018, but swelled to ~2mins in 2019. Keep in mind that a regular tow is only 5 minutes long, so this addition was a source of concern, potentially representing a significant source of uncontrolled positive bias in our abundance and biomass estimates.</a:t>
            </a:r>
          </a:p>
          <a:p>
            <a:pPr marL="628650" lvl="1" indent="-171450">
              <a:buFont typeface="Arial" panose="020B0604020202020204" pitchFamily="34" charset="0"/>
              <a:buChar char="•"/>
            </a:pPr>
            <a:r>
              <a:rPr lang="en-US" sz="1200" kern="1200">
                <a:solidFill>
                  <a:schemeClr val="tx1"/>
                </a:solidFill>
                <a:effectLst/>
                <a:latin typeface="+mn-lt"/>
                <a:ea typeface="+mn-ea"/>
                <a:cs typeface="+mn-cs"/>
              </a:rPr>
              <a:t>This</a:t>
            </a:r>
            <a:r>
              <a:rPr lang="en-US" sz="1200" kern="1200" baseline="0">
                <a:solidFill>
                  <a:schemeClr val="tx1"/>
                </a:solidFill>
                <a:effectLst/>
                <a:latin typeface="+mn-lt"/>
                <a:ea typeface="+mn-ea"/>
                <a:cs typeface="+mn-cs"/>
              </a:rPr>
              <a:t> unaccounted source of trawl swept area came about because a confluence of factors:</a:t>
            </a:r>
          </a:p>
          <a:p>
            <a:pPr marL="1085850" lvl="2" indent="-171450">
              <a:buFont typeface="Arial" panose="020B0604020202020204" pitchFamily="34" charset="0"/>
              <a:buChar char="•"/>
            </a:pPr>
            <a:r>
              <a:rPr lang="en-US" sz="1200" kern="1200" baseline="0">
                <a:solidFill>
                  <a:schemeClr val="tx1"/>
                </a:solidFill>
                <a:effectLst/>
                <a:latin typeface="+mn-lt"/>
                <a:ea typeface="+mn-ea"/>
                <a:cs typeface="+mn-cs"/>
              </a:rPr>
              <a:t>The survey vessel showed only a </a:t>
            </a:r>
            <a:r>
              <a:rPr lang="en-US" sz="1200" b="1" kern="1200" baseline="0">
                <a:solidFill>
                  <a:schemeClr val="tx1"/>
                </a:solidFill>
                <a:effectLst/>
                <a:latin typeface="+mn-lt"/>
                <a:ea typeface="+mn-ea"/>
                <a:cs typeface="+mn-cs"/>
              </a:rPr>
              <a:t>moderate deceleration </a:t>
            </a:r>
            <a:r>
              <a:rPr lang="en-US" sz="1200" kern="1200" baseline="0">
                <a:solidFill>
                  <a:schemeClr val="tx1"/>
                </a:solidFill>
                <a:effectLst/>
                <a:latin typeface="+mn-lt"/>
                <a:ea typeface="+mn-ea"/>
                <a:cs typeface="+mn-cs"/>
              </a:rPr>
              <a:t>after the stop signal.</a:t>
            </a:r>
          </a:p>
          <a:p>
            <a:pPr marL="1085850" lvl="2" indent="-171450">
              <a:buFont typeface="Arial" panose="020B0604020202020204" pitchFamily="34" charset="0"/>
              <a:buChar char="•"/>
            </a:pPr>
            <a:r>
              <a:rPr lang="en-US" sz="1200" kern="1200" baseline="0">
                <a:solidFill>
                  <a:schemeClr val="tx1"/>
                </a:solidFill>
                <a:effectLst/>
                <a:latin typeface="+mn-lt"/>
                <a:ea typeface="+mn-ea"/>
                <a:cs typeface="+mn-cs"/>
              </a:rPr>
              <a:t>The </a:t>
            </a:r>
            <a:r>
              <a:rPr lang="en-US" sz="1200" b="1" kern="1200" baseline="0">
                <a:solidFill>
                  <a:schemeClr val="tx1"/>
                </a:solidFill>
                <a:effectLst/>
                <a:latin typeface="+mn-lt"/>
                <a:ea typeface="+mn-ea"/>
                <a:cs typeface="+mn-cs"/>
              </a:rPr>
              <a:t>heading</a:t>
            </a:r>
            <a:r>
              <a:rPr lang="en-US" sz="1200" kern="1200" baseline="0">
                <a:solidFill>
                  <a:schemeClr val="tx1"/>
                </a:solidFill>
                <a:effectLst/>
                <a:latin typeface="+mn-lt"/>
                <a:ea typeface="+mn-ea"/>
                <a:cs typeface="+mn-cs"/>
              </a:rPr>
              <a:t> of the survey vessel was largely </a:t>
            </a:r>
            <a:r>
              <a:rPr lang="en-US" sz="1200" b="1" kern="1200" baseline="0">
                <a:solidFill>
                  <a:schemeClr val="tx1"/>
                </a:solidFill>
                <a:effectLst/>
                <a:latin typeface="+mn-lt"/>
                <a:ea typeface="+mn-ea"/>
                <a:cs typeface="+mn-cs"/>
              </a:rPr>
              <a:t>maintained</a:t>
            </a:r>
            <a:r>
              <a:rPr lang="en-US" sz="1200" kern="1200" baseline="0">
                <a:solidFill>
                  <a:schemeClr val="tx1"/>
                </a:solidFill>
                <a:effectLst/>
                <a:latin typeface="+mn-lt"/>
                <a:ea typeface="+mn-ea"/>
                <a:cs typeface="+mn-cs"/>
              </a:rPr>
              <a:t> after the stop signal.</a:t>
            </a:r>
          </a:p>
          <a:p>
            <a:pPr marL="1085850" lvl="2" indent="-171450">
              <a:buFont typeface="Arial" panose="020B0604020202020204" pitchFamily="34" charset="0"/>
              <a:buChar char="•"/>
            </a:pPr>
            <a:r>
              <a:rPr lang="en-US" sz="1200" kern="1200" baseline="0">
                <a:solidFill>
                  <a:schemeClr val="tx1"/>
                </a:solidFill>
                <a:effectLst/>
                <a:latin typeface="+mn-lt"/>
                <a:ea typeface="+mn-ea"/>
                <a:cs typeface="+mn-cs"/>
              </a:rPr>
              <a:t>The vessel’s </a:t>
            </a:r>
            <a:r>
              <a:rPr lang="en-US" sz="1200" b="1" kern="1200" baseline="0">
                <a:solidFill>
                  <a:schemeClr val="tx1"/>
                </a:solidFill>
                <a:effectLst/>
                <a:latin typeface="+mn-lt"/>
                <a:ea typeface="+mn-ea"/>
                <a:cs typeface="+mn-cs"/>
              </a:rPr>
              <a:t>winch</a:t>
            </a:r>
            <a:r>
              <a:rPr lang="en-US" sz="1200" kern="1200" baseline="0">
                <a:solidFill>
                  <a:schemeClr val="tx1"/>
                </a:solidFill>
                <a:effectLst/>
                <a:latin typeface="+mn-lt"/>
                <a:ea typeface="+mn-ea"/>
                <a:cs typeface="+mn-cs"/>
              </a:rPr>
              <a:t> was operated at a </a:t>
            </a:r>
            <a:r>
              <a:rPr lang="en-US" sz="1200" b="1" kern="1200" baseline="0">
                <a:solidFill>
                  <a:schemeClr val="tx1"/>
                </a:solidFill>
                <a:effectLst/>
                <a:latin typeface="+mn-lt"/>
                <a:ea typeface="+mn-ea"/>
                <a:cs typeface="+mn-cs"/>
              </a:rPr>
              <a:t>lower speed </a:t>
            </a:r>
            <a:r>
              <a:rPr lang="en-US" sz="1200" kern="1200" baseline="0">
                <a:solidFill>
                  <a:schemeClr val="tx1"/>
                </a:solidFill>
                <a:effectLst/>
                <a:latin typeface="+mn-lt"/>
                <a:ea typeface="+mn-ea"/>
                <a:cs typeface="+mn-cs"/>
              </a:rPr>
              <a:t>than in 2017 and 2018, which extended the period of time the trawl was dragged along the bottom before lifting off.</a:t>
            </a:r>
          </a:p>
          <a:p>
            <a:pPr marL="1085850" lvl="2" indent="-171450">
              <a:buFont typeface="Arial" panose="020B0604020202020204" pitchFamily="34" charset="0"/>
              <a:buChar char="•"/>
            </a:pPr>
            <a:r>
              <a:rPr lang="en-US" sz="1200" kern="1200" baseline="0">
                <a:solidFill>
                  <a:schemeClr val="tx1"/>
                </a:solidFill>
                <a:effectLst/>
                <a:latin typeface="+mn-lt"/>
                <a:ea typeface="+mn-ea"/>
                <a:cs typeface="+mn-cs"/>
              </a:rPr>
              <a:t>Swept area for this passive phase estimates seemingly represented a 45% average increase over and above the regular swept area which was previous accounted for (~30-35% for 2017 and 2018).</a:t>
            </a:r>
          </a:p>
          <a:p>
            <a:pPr marL="628650" lvl="1" indent="-171450">
              <a:buFont typeface="Arial" panose="020B0604020202020204" pitchFamily="34" charset="0"/>
              <a:buChar char="•"/>
            </a:pPr>
            <a:r>
              <a:rPr lang="en-US" sz="1200" kern="1200" baseline="0">
                <a:solidFill>
                  <a:schemeClr val="tx1"/>
                </a:solidFill>
                <a:effectLst/>
                <a:latin typeface="+mn-lt"/>
                <a:ea typeface="+mn-ea"/>
                <a:cs typeface="+mn-cs"/>
              </a:rPr>
              <a:t>This led to end-of-tow protocol changes for the 2020 survey:</a:t>
            </a:r>
          </a:p>
          <a:p>
            <a:pPr marL="1085850" lvl="2" indent="-171450">
              <a:buFont typeface="Arial" panose="020B0604020202020204" pitchFamily="34" charset="0"/>
              <a:buChar char="•"/>
            </a:pPr>
            <a:r>
              <a:rPr lang="en-US" sz="1200" b="1" kern="1200" baseline="0">
                <a:solidFill>
                  <a:schemeClr val="tx1"/>
                </a:solidFill>
                <a:effectLst/>
                <a:latin typeface="+mn-lt"/>
                <a:ea typeface="+mn-ea"/>
                <a:cs typeface="+mn-cs"/>
              </a:rPr>
              <a:t>Stronger deceleration </a:t>
            </a:r>
            <a:r>
              <a:rPr lang="en-US" sz="1200" kern="1200" baseline="0">
                <a:solidFill>
                  <a:schemeClr val="tx1"/>
                </a:solidFill>
                <a:effectLst/>
                <a:latin typeface="+mn-lt"/>
                <a:ea typeface="+mn-ea"/>
                <a:cs typeface="+mn-cs"/>
              </a:rPr>
              <a:t>of the survey vessel</a:t>
            </a:r>
          </a:p>
          <a:p>
            <a:pPr marL="1085850" lvl="2" indent="-171450">
              <a:buFont typeface="Arial" panose="020B0604020202020204" pitchFamily="34" charset="0"/>
              <a:buChar char="•"/>
            </a:pPr>
            <a:r>
              <a:rPr lang="en-US" sz="1200" b="1" kern="1200" baseline="0">
                <a:solidFill>
                  <a:schemeClr val="tx1"/>
                </a:solidFill>
                <a:effectLst/>
                <a:latin typeface="+mn-lt"/>
                <a:ea typeface="+mn-ea"/>
                <a:cs typeface="+mn-cs"/>
              </a:rPr>
              <a:t>Turning</a:t>
            </a:r>
            <a:r>
              <a:rPr lang="en-US" sz="1200" kern="1200" baseline="0">
                <a:solidFill>
                  <a:schemeClr val="tx1"/>
                </a:solidFill>
                <a:effectLst/>
                <a:latin typeface="+mn-lt"/>
                <a:ea typeface="+mn-ea"/>
                <a:cs typeface="+mn-cs"/>
              </a:rPr>
              <a:t> or maneuvering of the </a:t>
            </a:r>
            <a:r>
              <a:rPr lang="en-US" sz="1200" b="1" kern="1200" baseline="0">
                <a:solidFill>
                  <a:schemeClr val="tx1"/>
                </a:solidFill>
                <a:effectLst/>
                <a:latin typeface="+mn-lt"/>
                <a:ea typeface="+mn-ea"/>
                <a:cs typeface="+mn-cs"/>
              </a:rPr>
              <a:t>vessel</a:t>
            </a:r>
            <a:r>
              <a:rPr lang="en-US" sz="1200" kern="1200" baseline="0">
                <a:solidFill>
                  <a:schemeClr val="tx1"/>
                </a:solidFill>
                <a:effectLst/>
                <a:latin typeface="+mn-lt"/>
                <a:ea typeface="+mn-ea"/>
                <a:cs typeface="+mn-cs"/>
              </a:rPr>
              <a:t> around the trawl during winching.</a:t>
            </a:r>
          </a:p>
          <a:p>
            <a:pPr marL="1085850" lvl="2" indent="-171450">
              <a:buFont typeface="Arial" panose="020B0604020202020204" pitchFamily="34" charset="0"/>
              <a:buChar char="•"/>
            </a:pPr>
            <a:r>
              <a:rPr lang="en-US" sz="1200" b="1" kern="1200" baseline="0">
                <a:solidFill>
                  <a:schemeClr val="tx1"/>
                </a:solidFill>
                <a:effectLst/>
                <a:latin typeface="+mn-lt"/>
                <a:ea typeface="+mn-ea"/>
                <a:cs typeface="+mn-cs"/>
              </a:rPr>
              <a:t>Increase</a:t>
            </a:r>
            <a:r>
              <a:rPr lang="en-US" sz="1200" kern="1200" baseline="0">
                <a:solidFill>
                  <a:schemeClr val="tx1"/>
                </a:solidFill>
                <a:effectLst/>
                <a:latin typeface="+mn-lt"/>
                <a:ea typeface="+mn-ea"/>
                <a:cs typeface="+mn-cs"/>
              </a:rPr>
              <a:t> of </a:t>
            </a:r>
            <a:r>
              <a:rPr lang="en-US" sz="1200" b="1" kern="1200" baseline="0">
                <a:solidFill>
                  <a:schemeClr val="tx1"/>
                </a:solidFill>
                <a:effectLst/>
                <a:latin typeface="+mn-lt"/>
                <a:ea typeface="+mn-ea"/>
                <a:cs typeface="+mn-cs"/>
              </a:rPr>
              <a:t>winch speed </a:t>
            </a:r>
            <a:r>
              <a:rPr lang="en-US" sz="1200" kern="1200" baseline="0">
                <a:solidFill>
                  <a:schemeClr val="tx1"/>
                </a:solidFill>
                <a:effectLst/>
                <a:latin typeface="+mn-lt"/>
                <a:ea typeface="+mn-ea"/>
                <a:cs typeface="+mn-cs"/>
              </a:rPr>
              <a:t>operation to at least the levels in use during the 2017 and 2018 surveys.</a:t>
            </a:r>
            <a:endParaRPr lang="en-US" sz="1200" kern="120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a:solidFill>
                  <a:schemeClr val="tx1"/>
                </a:solidFill>
                <a:effectLst/>
                <a:latin typeface="+mn-lt"/>
                <a:ea typeface="+mn-ea"/>
                <a:cs typeface="+mn-cs"/>
              </a:rPr>
              <a:t>Thus the</a:t>
            </a:r>
            <a:r>
              <a:rPr lang="en-US" sz="1200" kern="1200" baseline="0">
                <a:solidFill>
                  <a:schemeClr val="tx1"/>
                </a:solidFill>
                <a:effectLst/>
                <a:latin typeface="+mn-lt"/>
                <a:ea typeface="+mn-ea"/>
                <a:cs typeface="+mn-cs"/>
              </a:rPr>
              <a:t> factor of the passive trawling </a:t>
            </a:r>
            <a:r>
              <a:rPr lang="en-US" sz="1200" kern="1200">
                <a:solidFill>
                  <a:schemeClr val="tx1"/>
                </a:solidFill>
                <a:effectLst/>
                <a:latin typeface="+mn-lt"/>
                <a:ea typeface="+mn-ea"/>
                <a:cs typeface="+mn-cs"/>
              </a:rPr>
              <a:t>then became a</a:t>
            </a:r>
            <a:r>
              <a:rPr lang="en-US" sz="1200" kern="1200" baseline="0">
                <a:solidFill>
                  <a:schemeClr val="tx1"/>
                </a:solidFill>
                <a:effectLst/>
                <a:latin typeface="+mn-lt"/>
                <a:ea typeface="+mn-ea"/>
                <a:cs typeface="+mn-cs"/>
              </a:rPr>
              <a:t> more </a:t>
            </a:r>
            <a:r>
              <a:rPr lang="en-US" sz="1200" kern="1200">
                <a:solidFill>
                  <a:schemeClr val="tx1"/>
                </a:solidFill>
                <a:effectLst/>
                <a:latin typeface="+mn-lt"/>
                <a:ea typeface="+mn-ea"/>
                <a:cs typeface="+mn-cs"/>
              </a:rPr>
              <a:t>controlled factor in the 2020 survey.</a:t>
            </a:r>
          </a:p>
          <a:p>
            <a:pPr marL="628650" lvl="1" indent="-171450">
              <a:buFont typeface="Arial" panose="020B0604020202020204" pitchFamily="34" charset="0"/>
              <a:buChar char="•"/>
            </a:pPr>
            <a:endParaRPr lang="en-CA" sz="1200" kern="1200">
              <a:solidFill>
                <a:schemeClr val="tx1"/>
              </a:solidFill>
              <a:effectLst/>
              <a:latin typeface="+mn-lt"/>
              <a:ea typeface="+mn-ea"/>
              <a:cs typeface="+mn-cs"/>
            </a:endParaRPr>
          </a:p>
          <a:p>
            <a:endParaRPr lang="en-US"/>
          </a:p>
          <a:p>
            <a:endParaRPr lang="en-US"/>
          </a:p>
          <a:p>
            <a:endParaRPr lang="en-US"/>
          </a:p>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3334743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a:p>
        </p:txBody>
      </p:sp>
      <p:sp>
        <p:nvSpPr>
          <p:cNvPr id="4" name="Slide Number Placeholder 3"/>
          <p:cNvSpPr>
            <a:spLocks noGrp="1"/>
          </p:cNvSpPr>
          <p:nvPr>
            <p:ph type="sldNum" sz="quarter" idx="10"/>
          </p:nvPr>
        </p:nvSpPr>
        <p:spPr/>
        <p:txBody>
          <a:bodyPr/>
          <a:lstStyle/>
          <a:p>
            <a:fld id="{D15B45D2-8214-C948-AA04-185DD355DDDB}" type="slidenum">
              <a:rPr lang="en-US" smtClean="0"/>
              <a:t>5</a:t>
            </a:fld>
            <a:endParaRPr lang="en-US"/>
          </a:p>
        </p:txBody>
      </p:sp>
    </p:spTree>
    <p:extLst>
      <p:ext uri="{BB962C8B-B14F-4D97-AF65-F5344CB8AC3E}">
        <p14:creationId xmlns:p14="http://schemas.microsoft.com/office/powerpoint/2010/main" val="3361750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7</a:t>
            </a:fld>
            <a:endParaRPr lang="en-US"/>
          </a:p>
        </p:txBody>
      </p:sp>
    </p:spTree>
    <p:extLst>
      <p:ext uri="{BB962C8B-B14F-4D97-AF65-F5344CB8AC3E}">
        <p14:creationId xmlns:p14="http://schemas.microsoft.com/office/powerpoint/2010/main" val="33939776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a:t>Longer tracks correspond to</a:t>
            </a:r>
            <a:r>
              <a:rPr lang="en-US" baseline="0"/>
              <a:t> tows along the Laurentian channel</a:t>
            </a:r>
          </a:p>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10</a:t>
            </a:fld>
            <a:endParaRPr lang="en-US"/>
          </a:p>
        </p:txBody>
      </p:sp>
    </p:spTree>
    <p:extLst>
      <p:ext uri="{BB962C8B-B14F-4D97-AF65-F5344CB8AC3E}">
        <p14:creationId xmlns:p14="http://schemas.microsoft.com/office/powerpoint/2010/main" val="1921556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11</a:t>
            </a:fld>
            <a:endParaRPr lang="en-US"/>
          </a:p>
        </p:txBody>
      </p:sp>
    </p:spTree>
    <p:extLst>
      <p:ext uri="{BB962C8B-B14F-4D97-AF65-F5344CB8AC3E}">
        <p14:creationId xmlns:p14="http://schemas.microsoft.com/office/powerpoint/2010/main" val="2824623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idx="1"/>
          </p:nvPr>
        </p:nvSpPr>
        <p:spPr/>
        <p:txBody>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21-01-20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21-01-20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21-01-20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21-01-20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21-01-20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21-01-20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6459" y="1788541"/>
            <a:ext cx="8597177" cy="1455738"/>
          </a:xfrm>
        </p:spPr>
        <p:txBody>
          <a:bodyPr>
            <a:normAutofit fontScale="90000"/>
          </a:bodyPr>
          <a:lstStyle/>
          <a:p>
            <a:r>
              <a:rPr lang="en-US"/>
              <a:t>2020 </a:t>
            </a:r>
            <a:r>
              <a:rPr lang="en-US" err="1"/>
              <a:t>sGSL</a:t>
            </a:r>
            <a:r>
              <a:rPr lang="en-US"/>
              <a:t> Snow Crab Stock Assessment: </a:t>
            </a:r>
            <a:br>
              <a:rPr lang="en-US"/>
            </a:br>
            <a:r>
              <a:rPr lang="en-US" b="1"/>
              <a:t>A review of recent survey issues</a:t>
            </a:r>
          </a:p>
        </p:txBody>
      </p:sp>
      <p:sp>
        <p:nvSpPr>
          <p:cNvPr id="3" name="Subtitle 2"/>
          <p:cNvSpPr>
            <a:spLocks noGrp="1"/>
          </p:cNvSpPr>
          <p:nvPr>
            <p:ph type="subTitle" idx="1"/>
          </p:nvPr>
        </p:nvSpPr>
        <p:spPr>
          <a:xfrm>
            <a:off x="1284138" y="3727135"/>
            <a:ext cx="6400800" cy="655493"/>
          </a:xfrm>
        </p:spPr>
        <p:txBody>
          <a:bodyPr/>
          <a:lstStyle/>
          <a:p>
            <a:r>
              <a:rPr lang="en-US"/>
              <a:t>Southern Gulf of St Lawrence</a:t>
            </a:r>
          </a:p>
        </p:txBody>
      </p:sp>
      <p:sp>
        <p:nvSpPr>
          <p:cNvPr id="4" name="TextBox 3"/>
          <p:cNvSpPr txBox="1"/>
          <p:nvPr/>
        </p:nvSpPr>
        <p:spPr>
          <a:xfrm>
            <a:off x="4760552" y="6411255"/>
            <a:ext cx="4305538" cy="369332"/>
          </a:xfrm>
          <a:prstGeom prst="rect">
            <a:avLst/>
          </a:prstGeom>
          <a:noFill/>
        </p:spPr>
        <p:txBody>
          <a:bodyPr wrap="none" lIns="91440" tIns="45720" rIns="91440" bIns="45720" rtlCol="0" anchor="t">
            <a:spAutoFit/>
          </a:bodyPr>
          <a:lstStyle/>
          <a:p>
            <a:r>
              <a:rPr lang="en-US" i="1"/>
              <a:t>DFO Regional Assessment Process, Feb 2021</a:t>
            </a:r>
          </a:p>
        </p:txBody>
      </p:sp>
    </p:spTree>
    <p:extLst>
      <p:ext uri="{BB962C8B-B14F-4D97-AF65-F5344CB8AC3E}">
        <p14:creationId xmlns:p14="http://schemas.microsoft.com/office/powerpoint/2010/main" val="3954844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772" y="177876"/>
            <a:ext cx="8229600" cy="629359"/>
          </a:xfrm>
        </p:spPr>
        <p:txBody>
          <a:bodyPr>
            <a:normAutofit/>
          </a:bodyPr>
          <a:lstStyle/>
          <a:p>
            <a:pPr algn="l"/>
            <a:r>
              <a:rPr lang="en-US" sz="3200" b="1"/>
              <a:t>Survey Vessel Tracks: 2017-2020</a:t>
            </a:r>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730015" y="495905"/>
            <a:ext cx="7252842" cy="6782299"/>
          </a:xfrm>
          <a:prstGeom prst="rect">
            <a:avLst/>
          </a:prstGeom>
          <a:noFill/>
          <a:ln>
            <a:noFill/>
          </a:ln>
        </p:spPr>
      </p:pic>
    </p:spTree>
    <p:extLst>
      <p:ext uri="{BB962C8B-B14F-4D97-AF65-F5344CB8AC3E}">
        <p14:creationId xmlns:p14="http://schemas.microsoft.com/office/powerpoint/2010/main" val="3084884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92981"/>
          </a:xfrm>
        </p:spPr>
        <p:txBody>
          <a:bodyPr>
            <a:normAutofit/>
          </a:bodyPr>
          <a:lstStyle/>
          <a:p>
            <a:pPr algn="l"/>
            <a:r>
              <a:rPr lang="en-US" sz="3600" b="1"/>
              <a:t>2020 Survey Summary:</a:t>
            </a:r>
          </a:p>
        </p:txBody>
      </p:sp>
      <p:sp>
        <p:nvSpPr>
          <p:cNvPr id="3" name="Content Placeholder 2"/>
          <p:cNvSpPr>
            <a:spLocks noGrp="1"/>
          </p:cNvSpPr>
          <p:nvPr>
            <p:ph idx="1"/>
          </p:nvPr>
        </p:nvSpPr>
        <p:spPr>
          <a:xfrm>
            <a:off x="457200" y="4125750"/>
            <a:ext cx="8229600" cy="1845427"/>
          </a:xfrm>
        </p:spPr>
        <p:txBody>
          <a:bodyPr>
            <a:normAutofit/>
          </a:bodyPr>
          <a:lstStyle/>
          <a:p>
            <a:pPr marL="0" indent="0">
              <a:buNone/>
            </a:pPr>
            <a:r>
              <a:rPr lang="en-US" sz="2800"/>
              <a:t>These results for 2020 are counterintuitive:</a:t>
            </a:r>
            <a:endParaRPr lang="en-CA" sz="2800"/>
          </a:p>
          <a:p>
            <a:r>
              <a:rPr lang="en-CA" sz="2800"/>
              <a:t>Haul times are short </a:t>
            </a:r>
            <a:r>
              <a:rPr lang="mr-IN" sz="2800"/>
              <a:t>–</a:t>
            </a:r>
            <a:r>
              <a:rPr lang="en-CA" sz="2800"/>
              <a:t> therefore winch </a:t>
            </a:r>
            <a:r>
              <a:rPr lang="en-CA" sz="2800" b="1"/>
              <a:t>is</a:t>
            </a:r>
            <a:r>
              <a:rPr lang="en-CA" sz="2800"/>
              <a:t> faster.</a:t>
            </a:r>
          </a:p>
          <a:p>
            <a:r>
              <a:rPr lang="mr-IN" sz="2800"/>
              <a:t>…</a:t>
            </a:r>
            <a:r>
              <a:rPr lang="en-CA" sz="2800"/>
              <a:t>but passive phase duration has </a:t>
            </a:r>
            <a:r>
              <a:rPr lang="en-CA" sz="2800" b="1" i="1"/>
              <a:t>increased</a:t>
            </a:r>
            <a:r>
              <a:rPr lang="en-CA" sz="2800"/>
              <a:t> to 130s.</a:t>
            </a:r>
            <a:endParaRPr lang="en-US" sz="2800"/>
          </a:p>
        </p:txBody>
      </p:sp>
      <p:graphicFrame>
        <p:nvGraphicFramePr>
          <p:cNvPr id="5" name="Table 4"/>
          <p:cNvGraphicFramePr>
            <a:graphicFrameLocks noGrp="1"/>
          </p:cNvGraphicFramePr>
          <p:nvPr>
            <p:extLst>
              <p:ext uri="{D42A27DB-BD31-4B8C-83A1-F6EECF244321}">
                <p14:modId xmlns:p14="http://schemas.microsoft.com/office/powerpoint/2010/main" val="3364811967"/>
              </p:ext>
            </p:extLst>
          </p:nvPr>
        </p:nvGraphicFramePr>
        <p:xfrm>
          <a:off x="575896" y="1332034"/>
          <a:ext cx="7638616" cy="2250440"/>
        </p:xfrm>
        <a:graphic>
          <a:graphicData uri="http://schemas.openxmlformats.org/drawingml/2006/table">
            <a:tbl>
              <a:tblPr firstRow="1" bandRow="1">
                <a:tableStyleId>{5C22544A-7EE6-4342-B048-85BDC9FD1C3A}</a:tableStyleId>
              </a:tblPr>
              <a:tblGrid>
                <a:gridCol w="2989384">
                  <a:extLst>
                    <a:ext uri="{9D8B030D-6E8A-4147-A177-3AD203B41FA5}">
                      <a16:colId xmlns="" xmlns:a16="http://schemas.microsoft.com/office/drawing/2014/main" val="20000"/>
                    </a:ext>
                  </a:extLst>
                </a:gridCol>
                <a:gridCol w="1125414">
                  <a:extLst>
                    <a:ext uri="{9D8B030D-6E8A-4147-A177-3AD203B41FA5}">
                      <a16:colId xmlns="" xmlns:a16="http://schemas.microsoft.com/office/drawing/2014/main" val="20001"/>
                    </a:ext>
                  </a:extLst>
                </a:gridCol>
                <a:gridCol w="1134207">
                  <a:extLst>
                    <a:ext uri="{9D8B030D-6E8A-4147-A177-3AD203B41FA5}">
                      <a16:colId xmlns="" xmlns:a16="http://schemas.microsoft.com/office/drawing/2014/main" val="20002"/>
                    </a:ext>
                  </a:extLst>
                </a:gridCol>
                <a:gridCol w="1195753">
                  <a:extLst>
                    <a:ext uri="{9D8B030D-6E8A-4147-A177-3AD203B41FA5}">
                      <a16:colId xmlns="" xmlns:a16="http://schemas.microsoft.com/office/drawing/2014/main" val="20003"/>
                    </a:ext>
                  </a:extLst>
                </a:gridCol>
                <a:gridCol w="1193858">
                  <a:extLst>
                    <a:ext uri="{9D8B030D-6E8A-4147-A177-3AD203B41FA5}">
                      <a16:colId xmlns="" xmlns:a16="http://schemas.microsoft.com/office/drawing/2014/main" val="20004"/>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tc>
                  <a:txBody>
                    <a:bodyPr/>
                    <a:lstStyle/>
                    <a:p>
                      <a:pPr algn="ctr"/>
                      <a:r>
                        <a:rPr lang="en-US" sz="2000" b="1" dirty="0"/>
                        <a:t>2020</a:t>
                      </a:r>
                    </a:p>
                  </a:txBody>
                  <a:tcPr/>
                </a:tc>
                <a:extLst>
                  <a:ext uri="{0D108BD9-81ED-4DB2-BD59-A6C34878D82A}">
                    <a16:rowId xmlns="" xmlns:a16="http://schemas.microsoft.com/office/drawing/2014/main" val="10000"/>
                  </a:ext>
                </a:extLst>
              </a:tr>
              <a:tr h="370840">
                <a:tc>
                  <a:txBody>
                    <a:bodyPr/>
                    <a:lstStyle/>
                    <a:p>
                      <a:r>
                        <a:rPr lang="en-US" b="1" dirty="0"/>
                        <a:t>Swept area (active phase)</a:t>
                      </a:r>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tc>
                  <a:txBody>
                    <a:bodyPr/>
                    <a:lstStyle/>
                    <a:p>
                      <a:pPr marL="0" marR="0" indent="0" algn="ctr" rtl="0" eaLnBrk="1" fontAlgn="auto" latinLnBrk="0" hangingPunct="1">
                        <a:lnSpc>
                          <a:spcPct val="100000"/>
                        </a:lnSpc>
                        <a:spcBef>
                          <a:spcPts val="0"/>
                        </a:spcBef>
                        <a:spcAft>
                          <a:spcPts val="0"/>
                        </a:spcAft>
                        <a:buClrTx/>
                        <a:buSzTx/>
                        <a:buFontTx/>
                        <a:buNone/>
                      </a:pPr>
                      <a:r>
                        <a:rPr lang="en-US" b="1" dirty="0"/>
                        <a:t>2637 m</a:t>
                      </a:r>
                      <a:r>
                        <a:rPr lang="en-US" b="1" baseline="30000" dirty="0"/>
                        <a:t>2</a:t>
                      </a:r>
                      <a:endParaRPr lang="en-US" b="1" dirty="0"/>
                    </a:p>
                  </a:txBody>
                  <a:tcPr/>
                </a:tc>
                <a:extLst>
                  <a:ext uri="{0D108BD9-81ED-4DB2-BD59-A6C34878D82A}">
                    <a16:rowId xmlns="" xmlns:a16="http://schemas.microsoft.com/office/drawing/2014/main" val="10001"/>
                  </a:ext>
                </a:extLst>
              </a:tr>
              <a:tr h="370840">
                <a:tc>
                  <a:txBody>
                    <a:bodyPr/>
                    <a:lstStyle/>
                    <a:p>
                      <a:r>
                        <a:rPr lang="en-US" b="1" dirty="0"/>
                        <a:t>Tow duration </a:t>
                      </a:r>
                      <a:r>
                        <a:rPr lang="en-US" sz="1800" b="1" i="0" u="none" strike="noStrike" noProof="0" dirty="0">
                          <a:latin typeface="Calibri"/>
                        </a:rPr>
                        <a:t>(active phase)</a:t>
                      </a:r>
                      <a:endParaRPr lang="en-US" sz="1800" b="0" i="0" u="none" strike="noStrike" noProof="0" dirty="0">
                        <a:latin typeface="Calibri"/>
                      </a:endParaRP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tc>
                  <a:txBody>
                    <a:bodyPr/>
                    <a:lstStyle/>
                    <a:p>
                      <a:pPr algn="ctr"/>
                      <a:r>
                        <a:rPr lang="en-US" b="1" dirty="0"/>
                        <a:t>301s</a:t>
                      </a:r>
                    </a:p>
                  </a:txBody>
                  <a:tcPr/>
                </a:tc>
                <a:extLst>
                  <a:ext uri="{0D108BD9-81ED-4DB2-BD59-A6C34878D82A}">
                    <a16:rowId xmlns="" xmlns:a16="http://schemas.microsoft.com/office/drawing/2014/main" val="10002"/>
                  </a:ext>
                </a:extLst>
              </a:tr>
              <a:tr h="370840">
                <a:tc>
                  <a:txBody>
                    <a:bodyPr/>
                    <a:lstStyle/>
                    <a:p>
                      <a:r>
                        <a:rPr lang="en-US" b="1" dirty="0"/>
                        <a:t>Haul time</a:t>
                      </a:r>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tc>
                  <a:txBody>
                    <a:bodyPr/>
                    <a:lstStyle/>
                    <a:p>
                      <a:pPr algn="ctr"/>
                      <a:r>
                        <a:rPr lang="en-US" b="1" dirty="0"/>
                        <a:t>216s</a:t>
                      </a:r>
                    </a:p>
                  </a:txBody>
                  <a:tcPr/>
                </a:tc>
                <a:extLst>
                  <a:ext uri="{0D108BD9-81ED-4DB2-BD59-A6C34878D82A}">
                    <a16:rowId xmlns="" xmlns:a16="http://schemas.microsoft.com/office/drawing/2014/main" val="10003"/>
                  </a:ext>
                </a:extLst>
              </a:tr>
              <a:tr h="370840">
                <a:tc>
                  <a:txBody>
                    <a:bodyPr/>
                    <a:lstStyle/>
                    <a:p>
                      <a:r>
                        <a:rPr lang="en-US" b="1" dirty="0"/>
                        <a:t>Passive phase duration</a:t>
                      </a:r>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tc>
                  <a:txBody>
                    <a:bodyPr/>
                    <a:lstStyle/>
                    <a:p>
                      <a:pPr algn="ctr"/>
                      <a:r>
                        <a:rPr lang="en-US" b="1" dirty="0"/>
                        <a:t>130s</a:t>
                      </a:r>
                    </a:p>
                  </a:txBody>
                  <a:tcPr/>
                </a:tc>
                <a:extLst>
                  <a:ext uri="{0D108BD9-81ED-4DB2-BD59-A6C34878D82A}">
                    <a16:rowId xmlns="" xmlns:a16="http://schemas.microsoft.com/office/drawing/2014/main" val="10004"/>
                  </a:ext>
                </a:extLst>
              </a:tr>
              <a:tr h="370840">
                <a:tc>
                  <a:txBody>
                    <a:bodyPr/>
                    <a:lstStyle/>
                    <a:p>
                      <a:r>
                        <a:rPr lang="en-US" b="1" dirty="0"/>
                        <a:t>Passive phase swept area</a:t>
                      </a:r>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tc>
                  <a:txBody>
                    <a:bodyPr/>
                    <a:lstStyle/>
                    <a:p>
                      <a:pPr algn="ctr"/>
                      <a:r>
                        <a:rPr lang="en-US" b="1" dirty="0"/>
                        <a:t>-</a:t>
                      </a:r>
                    </a:p>
                  </a:txBody>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1950431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713" y="179156"/>
            <a:ext cx="8229600" cy="690031"/>
          </a:xfrm>
        </p:spPr>
        <p:txBody>
          <a:bodyPr>
            <a:normAutofit/>
          </a:bodyPr>
          <a:lstStyle/>
          <a:p>
            <a:pPr algn="l"/>
            <a:r>
              <a:rPr lang="en-US" sz="3600" b="1"/>
              <a:t>Passive phase duration increase: </a:t>
            </a:r>
          </a:p>
        </p:txBody>
      </p:sp>
      <p:sp>
        <p:nvSpPr>
          <p:cNvPr id="3" name="Content Placeholder 2"/>
          <p:cNvSpPr>
            <a:spLocks noGrp="1"/>
          </p:cNvSpPr>
          <p:nvPr>
            <p:ph idx="1"/>
          </p:nvPr>
        </p:nvSpPr>
        <p:spPr>
          <a:xfrm>
            <a:off x="457200" y="1175410"/>
            <a:ext cx="8229600" cy="4831798"/>
          </a:xfrm>
        </p:spPr>
        <p:txBody>
          <a:bodyPr>
            <a:normAutofit/>
          </a:bodyPr>
          <a:lstStyle/>
          <a:p>
            <a:pPr marL="0" indent="0">
              <a:buNone/>
            </a:pPr>
            <a:r>
              <a:rPr lang="en-US" sz="2800" b="1"/>
              <a:t>Upward force </a:t>
            </a:r>
            <a:r>
              <a:rPr lang="en-US" sz="2800"/>
              <a:t>acting on the trawl doors is a function of:</a:t>
            </a:r>
          </a:p>
          <a:p>
            <a:r>
              <a:rPr lang="en-US" sz="2600" b="1"/>
              <a:t>Tension</a:t>
            </a:r>
            <a:r>
              <a:rPr lang="en-US" sz="2600"/>
              <a:t> of the warp cables acting on the doors. </a:t>
            </a:r>
          </a:p>
          <a:p>
            <a:r>
              <a:rPr lang="en-US" sz="2600"/>
              <a:t>Steepness of the </a:t>
            </a:r>
            <a:r>
              <a:rPr lang="en-US" sz="2600" b="1"/>
              <a:t>angle</a:t>
            </a:r>
            <a:r>
              <a:rPr lang="en-US" sz="2600"/>
              <a:t> between the cables and the bottom.</a:t>
            </a:r>
          </a:p>
          <a:p>
            <a:pPr marL="0" indent="0">
              <a:buNone/>
            </a:pPr>
            <a:endParaRPr lang="en-US" sz="2800"/>
          </a:p>
          <a:p>
            <a:pPr marL="0" indent="0">
              <a:buNone/>
            </a:pPr>
            <a:r>
              <a:rPr lang="en-US" sz="2800"/>
              <a:t>While the contribution of the </a:t>
            </a:r>
            <a:r>
              <a:rPr lang="en-US" sz="2800" b="1"/>
              <a:t>winch</a:t>
            </a:r>
            <a:r>
              <a:rPr lang="en-US" sz="2800"/>
              <a:t> to the cable tension has </a:t>
            </a:r>
            <a:r>
              <a:rPr lang="en-US" sz="2800" b="1"/>
              <a:t>increased</a:t>
            </a:r>
            <a:r>
              <a:rPr lang="en-US" sz="2800"/>
              <a:t> in 2020, the amount of </a:t>
            </a:r>
            <a:r>
              <a:rPr lang="en-US" sz="2800" b="1"/>
              <a:t>force</a:t>
            </a:r>
            <a:r>
              <a:rPr lang="en-US" sz="2800"/>
              <a:t> exerted by the survey vessel has </a:t>
            </a:r>
            <a:r>
              <a:rPr lang="en-US" sz="2800" b="1"/>
              <a:t>decreased</a:t>
            </a:r>
            <a:r>
              <a:rPr lang="en-US" sz="2800"/>
              <a:t>.</a:t>
            </a:r>
          </a:p>
          <a:p>
            <a:r>
              <a:rPr lang="en-CA" sz="2600"/>
              <a:t>The trawl and the vessel must be closer together before lifting off, i.e. the angle must be steeper.</a:t>
            </a:r>
            <a:endParaRPr lang="en-US" sz="2600"/>
          </a:p>
        </p:txBody>
      </p:sp>
    </p:spTree>
    <p:extLst>
      <p:ext uri="{BB962C8B-B14F-4D97-AF65-F5344CB8AC3E}">
        <p14:creationId xmlns:p14="http://schemas.microsoft.com/office/powerpoint/2010/main" val="8668325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cintosh HD:Users:crustacean:Desktop:Stock-Assessment-2020:LF Snow Crab Males 2018-2020 Overlay.pdf"/>
          <p:cNvPicPr>
            <a:picLocks noGrp="1"/>
          </p:cNvPicPr>
          <p:nvPr>
            <p:ph idx="1"/>
          </p:nvPr>
        </p:nvPicPr>
        <p:blipFill rotWithShape="1">
          <a:blip r:embed="rId2">
            <a:extLst>
              <a:ext uri="{28A0092B-C50C-407E-A947-70E740481C1C}">
                <a14:useLocalDpi xmlns:a14="http://schemas.microsoft.com/office/drawing/2010/main" val="0"/>
              </a:ext>
            </a:extLst>
          </a:blip>
          <a:srcRect l="-1220" t="2272" r="1220" b="252"/>
          <a:stretch/>
        </p:blipFill>
        <p:spPr bwMode="auto">
          <a:xfrm>
            <a:off x="2583144" y="974437"/>
            <a:ext cx="6560856" cy="5883563"/>
          </a:xfrm>
          <a:prstGeom prst="rect">
            <a:avLst/>
          </a:prstGeom>
          <a:noFill/>
          <a:ln>
            <a:noFill/>
          </a:ln>
        </p:spPr>
      </p:pic>
      <p:sp>
        <p:nvSpPr>
          <p:cNvPr id="5"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a:t>Size-frequencies in 2020:</a:t>
            </a:r>
            <a:endParaRPr lang="en-CA" sz="3600" b="1"/>
          </a:p>
        </p:txBody>
      </p:sp>
      <p:sp>
        <p:nvSpPr>
          <p:cNvPr id="6" name="TextBox 5"/>
          <p:cNvSpPr txBox="1"/>
          <p:nvPr/>
        </p:nvSpPr>
        <p:spPr>
          <a:xfrm>
            <a:off x="5411840" y="712827"/>
            <a:ext cx="1065165" cy="523220"/>
          </a:xfrm>
          <a:prstGeom prst="rect">
            <a:avLst/>
          </a:prstGeom>
          <a:noFill/>
        </p:spPr>
        <p:txBody>
          <a:bodyPr wrap="none" rtlCol="0">
            <a:spAutoFit/>
          </a:bodyPr>
          <a:lstStyle/>
          <a:p>
            <a:r>
              <a:rPr lang="en-US" sz="2800"/>
              <a:t>Males</a:t>
            </a:r>
          </a:p>
        </p:txBody>
      </p:sp>
      <p:sp>
        <p:nvSpPr>
          <p:cNvPr id="7" name="TextBox 6"/>
          <p:cNvSpPr txBox="1"/>
          <p:nvPr/>
        </p:nvSpPr>
        <p:spPr>
          <a:xfrm>
            <a:off x="0" y="1630023"/>
            <a:ext cx="3085288" cy="3139321"/>
          </a:xfrm>
          <a:prstGeom prst="rect">
            <a:avLst/>
          </a:prstGeom>
          <a:noFill/>
        </p:spPr>
        <p:txBody>
          <a:bodyPr wrap="square" rtlCol="0">
            <a:spAutoFit/>
          </a:bodyPr>
          <a:lstStyle/>
          <a:p>
            <a:pPr marL="285750" indent="-285750">
              <a:buFont typeface="Arial"/>
              <a:buChar char="•"/>
            </a:pPr>
            <a:r>
              <a:rPr lang="en-US"/>
              <a:t>Catches in 2020 are very  comparable to 2019, i.e. no scale reduction associated with the modification of end-of-tow procedures.</a:t>
            </a:r>
          </a:p>
          <a:p>
            <a:pPr marL="285750" indent="-285750">
              <a:buFont typeface="Arial"/>
              <a:buChar char="•"/>
            </a:pPr>
            <a:r>
              <a:rPr lang="en-US"/>
              <a:t>Large increase in instar VII crab in 2020.</a:t>
            </a:r>
          </a:p>
          <a:p>
            <a:pPr marL="285750" indent="-285750">
              <a:buFont typeface="Arial"/>
              <a:buChar char="•"/>
            </a:pPr>
            <a:r>
              <a:rPr lang="en-US"/>
              <a:t>Size-distribution among legal-sized crab is very similar between the 2018, 2019 and 2020.</a:t>
            </a:r>
          </a:p>
        </p:txBody>
      </p:sp>
    </p:spTree>
    <p:extLst>
      <p:ext uri="{BB962C8B-B14F-4D97-AF65-F5344CB8AC3E}">
        <p14:creationId xmlns:p14="http://schemas.microsoft.com/office/powerpoint/2010/main" val="12779265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results:LF Snow Crab Females 2018-2020 Overlay.pdf"/>
          <p:cNvPicPr/>
          <p:nvPr/>
        </p:nvPicPr>
        <p:blipFill>
          <a:blip r:embed="rId2">
            <a:extLst>
              <a:ext uri="{28A0092B-C50C-407E-A947-70E740481C1C}">
                <a14:useLocalDpi xmlns:a14="http://schemas.microsoft.com/office/drawing/2010/main" val="0"/>
              </a:ext>
            </a:extLst>
          </a:blip>
          <a:srcRect/>
          <a:stretch>
            <a:fillRect/>
          </a:stretch>
        </p:blipFill>
        <p:spPr bwMode="auto">
          <a:xfrm>
            <a:off x="3206750" y="1123950"/>
            <a:ext cx="5937250" cy="5734050"/>
          </a:xfrm>
          <a:prstGeom prst="rect">
            <a:avLst/>
          </a:prstGeom>
          <a:noFill/>
          <a:ln>
            <a:noFill/>
          </a:ln>
        </p:spPr>
      </p:pic>
      <p:sp>
        <p:nvSpPr>
          <p:cNvPr id="7"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a:t>Size-frequencies in 2020:</a:t>
            </a:r>
            <a:endParaRPr lang="en-CA" sz="3600" b="1"/>
          </a:p>
        </p:txBody>
      </p:sp>
      <p:sp>
        <p:nvSpPr>
          <p:cNvPr id="8" name="TextBox 7"/>
          <p:cNvSpPr txBox="1"/>
          <p:nvPr/>
        </p:nvSpPr>
        <p:spPr>
          <a:xfrm>
            <a:off x="5458430" y="961548"/>
            <a:ext cx="1388646" cy="523220"/>
          </a:xfrm>
          <a:prstGeom prst="rect">
            <a:avLst/>
          </a:prstGeom>
          <a:noFill/>
        </p:spPr>
        <p:txBody>
          <a:bodyPr wrap="none" rtlCol="0">
            <a:spAutoFit/>
          </a:bodyPr>
          <a:lstStyle/>
          <a:p>
            <a:r>
              <a:rPr lang="en-US" sz="2800"/>
              <a:t>Females</a:t>
            </a:r>
          </a:p>
        </p:txBody>
      </p:sp>
      <p:sp>
        <p:nvSpPr>
          <p:cNvPr id="9" name="TextBox 8"/>
          <p:cNvSpPr txBox="1"/>
          <p:nvPr/>
        </p:nvSpPr>
        <p:spPr>
          <a:xfrm>
            <a:off x="259045" y="1489370"/>
            <a:ext cx="3085288" cy="1477328"/>
          </a:xfrm>
          <a:prstGeom prst="rect">
            <a:avLst/>
          </a:prstGeom>
          <a:noFill/>
        </p:spPr>
        <p:txBody>
          <a:bodyPr wrap="square" rtlCol="0">
            <a:spAutoFit/>
          </a:bodyPr>
          <a:lstStyle/>
          <a:p>
            <a:pPr marL="285750" indent="-285750">
              <a:buFont typeface="Arial"/>
              <a:buChar char="•"/>
            </a:pPr>
            <a:r>
              <a:rPr lang="en-US"/>
              <a:t>As for males, female catches for 2020 are very  comparable to 2019</a:t>
            </a:r>
          </a:p>
          <a:p>
            <a:pPr marL="285750" indent="-285750">
              <a:buFont typeface="Arial"/>
              <a:buChar char="•"/>
            </a:pPr>
            <a:r>
              <a:rPr lang="en-US"/>
              <a:t>Large increase in instar VII crab in 2020.</a:t>
            </a:r>
          </a:p>
        </p:txBody>
      </p:sp>
    </p:spTree>
    <p:extLst>
      <p:ext uri="{BB962C8B-B14F-4D97-AF65-F5344CB8AC3E}">
        <p14:creationId xmlns:p14="http://schemas.microsoft.com/office/powerpoint/2010/main" val="141631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867" y="1177567"/>
            <a:ext cx="8229600" cy="1216878"/>
          </a:xfrm>
        </p:spPr>
        <p:txBody>
          <a:bodyPr>
            <a:noAutofit/>
          </a:bodyPr>
          <a:lstStyle/>
          <a:p>
            <a:pPr marL="457200" indent="-457200" algn="l">
              <a:buFont typeface="Arial"/>
              <a:buChar char="•"/>
            </a:pPr>
            <a:r>
              <a:rPr lang="en-US" sz="2800" dirty="0" smtClean="0"/>
              <a:t>How does the 2019 comparative fishing experiment fit into the </a:t>
            </a:r>
            <a:r>
              <a:rPr lang="en-US" sz="2800" dirty="0" err="1" smtClean="0"/>
              <a:t>catchability</a:t>
            </a:r>
            <a:r>
              <a:rPr lang="en-US" sz="2800" dirty="0" smtClean="0"/>
              <a:t> discussion?</a:t>
            </a:r>
            <a:endParaRPr lang="en-CA" sz="2800" dirty="0"/>
          </a:p>
        </p:txBody>
      </p:sp>
      <p:sp>
        <p:nvSpPr>
          <p:cNvPr id="4" name="TextBox 3"/>
          <p:cNvSpPr txBox="1"/>
          <p:nvPr/>
        </p:nvSpPr>
        <p:spPr>
          <a:xfrm>
            <a:off x="266700" y="223335"/>
            <a:ext cx="2062434" cy="646331"/>
          </a:xfrm>
          <a:prstGeom prst="rect">
            <a:avLst/>
          </a:prstGeom>
          <a:noFill/>
        </p:spPr>
        <p:txBody>
          <a:bodyPr wrap="none" rtlCol="0">
            <a:spAutoFit/>
          </a:bodyPr>
          <a:lstStyle/>
          <a:p>
            <a:r>
              <a:rPr lang="en-US" sz="3600" b="1" dirty="0" smtClean="0"/>
              <a:t>Question:</a:t>
            </a:r>
            <a:endParaRPr lang="en-US" sz="3600" b="1" dirty="0"/>
          </a:p>
        </p:txBody>
      </p:sp>
    </p:spTree>
    <p:extLst>
      <p:ext uri="{BB962C8B-B14F-4D97-AF65-F5344CB8AC3E}">
        <p14:creationId xmlns:p14="http://schemas.microsoft.com/office/powerpoint/2010/main" val="1926657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smtClean="0"/>
              <a:t>2019 Comparative fishing experiment:</a:t>
            </a:r>
            <a:endParaRPr lang="en-US" sz="3200" b="1" dirty="0"/>
          </a:p>
        </p:txBody>
      </p:sp>
      <p:sp>
        <p:nvSpPr>
          <p:cNvPr id="5" name="Rectangle 4"/>
          <p:cNvSpPr/>
          <p:nvPr/>
        </p:nvSpPr>
        <p:spPr>
          <a:xfrm>
            <a:off x="489974" y="3096238"/>
            <a:ext cx="8315266" cy="2246769"/>
          </a:xfrm>
          <a:prstGeom prst="rect">
            <a:avLst/>
          </a:prstGeom>
        </p:spPr>
        <p:txBody>
          <a:bodyPr wrap="square">
            <a:spAutoFit/>
          </a:bodyPr>
          <a:lstStyle/>
          <a:p>
            <a:r>
              <a:rPr lang="en-US" sz="2800" b="1" dirty="0" smtClean="0"/>
              <a:t>Results:</a:t>
            </a:r>
            <a:endParaRPr lang="en-US" sz="2800" b="1" dirty="0"/>
          </a:p>
          <a:p>
            <a:pPr marL="285750" indent="-285750">
              <a:buFont typeface="Arial"/>
              <a:buChar char="•"/>
            </a:pPr>
            <a:r>
              <a:rPr lang="en-US" sz="2800" dirty="0" smtClean="0"/>
              <a:t>Analysis showed that catches for male and immature females were </a:t>
            </a:r>
            <a:r>
              <a:rPr lang="en-US" sz="2800" b="1" dirty="0" smtClean="0"/>
              <a:t>comparable</a:t>
            </a:r>
            <a:r>
              <a:rPr lang="en-US" sz="2800" dirty="0" smtClean="0"/>
              <a:t> between the two vessels.</a:t>
            </a:r>
          </a:p>
          <a:p>
            <a:pPr marL="285750" indent="-285750">
              <a:buFont typeface="Arial"/>
              <a:buChar char="•"/>
            </a:pPr>
            <a:r>
              <a:rPr lang="en-US" sz="2800" dirty="0" smtClean="0"/>
              <a:t>Catches of mature females were larger in the</a:t>
            </a:r>
            <a:r>
              <a:rPr lang="en-US" sz="2800" b="1" dirty="0" smtClean="0"/>
              <a:t> </a:t>
            </a:r>
            <a:r>
              <a:rPr lang="en-US" sz="2800" b="1" i="1" dirty="0" smtClean="0"/>
              <a:t>older</a:t>
            </a:r>
            <a:r>
              <a:rPr lang="en-US" sz="2800" b="1" dirty="0" smtClean="0"/>
              <a:t> </a:t>
            </a:r>
            <a:r>
              <a:rPr lang="en-US" sz="2800" dirty="0" smtClean="0"/>
              <a:t>vessel.</a:t>
            </a:r>
            <a:endParaRPr lang="en-US" sz="2800" dirty="0"/>
          </a:p>
        </p:txBody>
      </p:sp>
      <p:sp>
        <p:nvSpPr>
          <p:cNvPr id="6" name="Rectangle 5"/>
          <p:cNvSpPr/>
          <p:nvPr/>
        </p:nvSpPr>
        <p:spPr>
          <a:xfrm>
            <a:off x="489974" y="1112101"/>
            <a:ext cx="7039569" cy="1815882"/>
          </a:xfrm>
          <a:prstGeom prst="rect">
            <a:avLst/>
          </a:prstGeom>
        </p:spPr>
        <p:txBody>
          <a:bodyPr wrap="square">
            <a:spAutoFit/>
          </a:bodyPr>
          <a:lstStyle/>
          <a:p>
            <a:r>
              <a:rPr lang="en-US" sz="2800" b="1" dirty="0" smtClean="0"/>
              <a:t>Experiment:</a:t>
            </a:r>
          </a:p>
          <a:p>
            <a:pPr marL="285750" indent="-285750">
              <a:buFont typeface="Arial"/>
              <a:buChar char="•"/>
            </a:pPr>
            <a:r>
              <a:rPr lang="en-US" sz="2800" dirty="0" smtClean="0"/>
              <a:t>Side-by-side fishing.</a:t>
            </a:r>
          </a:p>
          <a:p>
            <a:pPr marL="285750" indent="-285750">
              <a:buFont typeface="Arial"/>
              <a:buChar char="•"/>
            </a:pPr>
            <a:r>
              <a:rPr lang="en-US" sz="2800" dirty="0" smtClean="0"/>
              <a:t>Final 40 stations of the survey.</a:t>
            </a:r>
            <a:endParaRPr lang="en-US" sz="2800" dirty="0"/>
          </a:p>
          <a:p>
            <a:pPr marL="285750" indent="-285750">
              <a:buFont typeface="Arial"/>
              <a:buChar char="•"/>
            </a:pPr>
            <a:r>
              <a:rPr lang="en-US" sz="2800" dirty="0" smtClean="0"/>
              <a:t>Area west of Cape Breton.</a:t>
            </a:r>
            <a:endParaRPr lang="en-US" sz="2800" dirty="0"/>
          </a:p>
        </p:txBody>
      </p:sp>
      <p:sp>
        <p:nvSpPr>
          <p:cNvPr id="8" name="TextBox 7"/>
          <p:cNvSpPr txBox="1"/>
          <p:nvPr/>
        </p:nvSpPr>
        <p:spPr>
          <a:xfrm>
            <a:off x="1051372" y="5609344"/>
            <a:ext cx="7479276" cy="954107"/>
          </a:xfrm>
          <a:prstGeom prst="rect">
            <a:avLst/>
          </a:prstGeom>
          <a:noFill/>
        </p:spPr>
        <p:txBody>
          <a:bodyPr wrap="square" rtlCol="0">
            <a:spAutoFit/>
          </a:bodyPr>
          <a:lstStyle/>
          <a:p>
            <a:r>
              <a:rPr lang="en-CA" sz="2800" dirty="0" smtClean="0"/>
              <a:t>This contradicts the 2018-2019 trend in the remainder of the survey</a:t>
            </a:r>
            <a:r>
              <a:rPr lang="mr-IN" sz="2800" dirty="0" smtClean="0"/>
              <a:t>…</a:t>
            </a:r>
            <a:r>
              <a:rPr lang="en-CA" sz="2800" dirty="0" smtClean="0"/>
              <a:t> so what’s going on?</a:t>
            </a:r>
            <a:endParaRPr lang="en-US" sz="2800" dirty="0"/>
          </a:p>
        </p:txBody>
      </p:sp>
    </p:spTree>
    <p:extLst>
      <p:ext uri="{BB962C8B-B14F-4D97-AF65-F5344CB8AC3E}">
        <p14:creationId xmlns:p14="http://schemas.microsoft.com/office/powerpoint/2010/main" val="14613506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cintosh HD:Users:crustacean:Desktop:Stock-Assessment-2020:SCS catch ratio 2018-2019 - MGE35LE95.pdf"/>
          <p:cNvPicPr/>
          <p:nvPr/>
        </p:nvPicPr>
        <p:blipFill>
          <a:blip r:embed="rId2">
            <a:extLst>
              <a:ext uri="{28A0092B-C50C-407E-A947-70E740481C1C}">
                <a14:useLocalDpi xmlns:a14="http://schemas.microsoft.com/office/drawing/2010/main" val="0"/>
              </a:ext>
            </a:extLst>
          </a:blip>
          <a:srcRect/>
          <a:stretch>
            <a:fillRect/>
          </a:stretch>
        </p:blipFill>
        <p:spPr bwMode="auto">
          <a:xfrm>
            <a:off x="1523442" y="563086"/>
            <a:ext cx="5826112" cy="5412614"/>
          </a:xfrm>
          <a:prstGeom prst="rect">
            <a:avLst/>
          </a:prstGeom>
          <a:noFill/>
          <a:ln>
            <a:noFill/>
          </a:ln>
        </p:spPr>
      </p:pic>
      <p:sp>
        <p:nvSpPr>
          <p:cNvPr id="5" name="Title 1"/>
          <p:cNvSpPr>
            <a:spLocks noGrp="1"/>
          </p:cNvSpPr>
          <p:nvPr>
            <p:ph type="title"/>
          </p:nvPr>
        </p:nvSpPr>
        <p:spPr>
          <a:xfrm>
            <a:off x="228177" y="90058"/>
            <a:ext cx="8229600" cy="662318"/>
          </a:xfrm>
        </p:spPr>
        <p:txBody>
          <a:bodyPr>
            <a:normAutofit fontScale="90000"/>
          </a:bodyPr>
          <a:lstStyle/>
          <a:p>
            <a:pPr algn="l"/>
            <a:r>
              <a:rPr lang="en-US" sz="3200" b="1" dirty="0" smtClean="0"/>
              <a:t>Local Changes in Survey Catch of 2019 versus 2018:</a:t>
            </a:r>
            <a:endParaRPr lang="en-US" sz="3200" b="1" dirty="0"/>
          </a:p>
        </p:txBody>
      </p:sp>
      <p:sp>
        <p:nvSpPr>
          <p:cNvPr id="6" name="TextBox 5"/>
          <p:cNvSpPr txBox="1"/>
          <p:nvPr/>
        </p:nvSpPr>
        <p:spPr>
          <a:xfrm>
            <a:off x="1192304" y="5780782"/>
            <a:ext cx="7265473" cy="1077218"/>
          </a:xfrm>
          <a:prstGeom prst="rect">
            <a:avLst/>
          </a:prstGeom>
          <a:noFill/>
        </p:spPr>
        <p:txBody>
          <a:bodyPr wrap="square" rtlCol="0">
            <a:spAutoFit/>
          </a:bodyPr>
          <a:lstStyle/>
          <a:p>
            <a:r>
              <a:rPr lang="en-US" sz="1600" i="1" dirty="0" smtClean="0"/>
              <a:t>Ratio of the number of </a:t>
            </a:r>
            <a:r>
              <a:rPr lang="en-US" sz="1600" b="1" i="1" dirty="0" smtClean="0"/>
              <a:t>sub-legal males</a:t>
            </a:r>
            <a:r>
              <a:rPr lang="en-US" sz="1600" i="1" dirty="0" smtClean="0"/>
              <a:t> larger than 35mm CW caught in 2019 versus 2018 snow crab surveys. Increases are red, decreases are blue, and white indicates no change. Survey grids containing less than 10 crab were shrunk as a function of sample size.</a:t>
            </a:r>
            <a:endParaRPr lang="en-US" sz="1600" i="1" dirty="0"/>
          </a:p>
        </p:txBody>
      </p:sp>
    </p:spTree>
    <p:extLst>
      <p:ext uri="{BB962C8B-B14F-4D97-AF65-F5344CB8AC3E}">
        <p14:creationId xmlns:p14="http://schemas.microsoft.com/office/powerpoint/2010/main" val="14158520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FM.pdf"/>
          <p:cNvPicPr/>
          <p:nvPr/>
        </p:nvPicPr>
        <p:blipFill>
          <a:blip r:embed="rId2">
            <a:extLst>
              <a:ext uri="{28A0092B-C50C-407E-A947-70E740481C1C}">
                <a14:useLocalDpi xmlns:a14="http://schemas.microsoft.com/office/drawing/2010/main" val="0"/>
              </a:ext>
            </a:extLst>
          </a:blip>
          <a:srcRect/>
          <a:stretch>
            <a:fillRect/>
          </a:stretch>
        </p:blipFill>
        <p:spPr bwMode="auto">
          <a:xfrm>
            <a:off x="1724697" y="484881"/>
            <a:ext cx="5624855" cy="5480407"/>
          </a:xfrm>
          <a:prstGeom prst="rect">
            <a:avLst/>
          </a:prstGeom>
          <a:noFill/>
          <a:ln>
            <a:noFill/>
          </a:ln>
        </p:spPr>
      </p:pic>
      <p:sp>
        <p:nvSpPr>
          <p:cNvPr id="5" name="Title 1"/>
          <p:cNvSpPr>
            <a:spLocks noGrp="1"/>
          </p:cNvSpPr>
          <p:nvPr>
            <p:ph type="title"/>
          </p:nvPr>
        </p:nvSpPr>
        <p:spPr>
          <a:xfrm>
            <a:off x="228177" y="90058"/>
            <a:ext cx="8229600" cy="662318"/>
          </a:xfrm>
        </p:spPr>
        <p:txBody>
          <a:bodyPr>
            <a:normAutofit fontScale="90000"/>
          </a:bodyPr>
          <a:lstStyle/>
          <a:p>
            <a:pPr algn="l"/>
            <a:r>
              <a:rPr lang="en-US" sz="3200" b="1" dirty="0" smtClean="0"/>
              <a:t>Local Changes in Survey Catch of 2019 versus 2018:</a:t>
            </a:r>
            <a:endParaRPr lang="en-US" sz="3200" b="1" dirty="0"/>
          </a:p>
        </p:txBody>
      </p:sp>
      <p:sp>
        <p:nvSpPr>
          <p:cNvPr id="6" name="TextBox 5"/>
          <p:cNvSpPr txBox="1"/>
          <p:nvPr/>
        </p:nvSpPr>
        <p:spPr>
          <a:xfrm>
            <a:off x="1192304" y="5780782"/>
            <a:ext cx="7265473" cy="830997"/>
          </a:xfrm>
          <a:prstGeom prst="rect">
            <a:avLst/>
          </a:prstGeom>
          <a:noFill/>
        </p:spPr>
        <p:txBody>
          <a:bodyPr wrap="square" rtlCol="0">
            <a:spAutoFit/>
          </a:bodyPr>
          <a:lstStyle/>
          <a:p>
            <a:r>
              <a:rPr lang="en-US" sz="1600" i="1" dirty="0" smtClean="0"/>
              <a:t>Ratio of the number of </a:t>
            </a:r>
            <a:r>
              <a:rPr lang="en-US" sz="1600" b="1" i="1" dirty="0" smtClean="0"/>
              <a:t>mature females</a:t>
            </a:r>
            <a:r>
              <a:rPr lang="en-US" sz="1600" i="1" dirty="0" smtClean="0"/>
              <a:t> caught in 2019 versus 2018 snow crab surveys. Increases are red, decreases are blue, and white indicates no change. Survey grids containing less than 10 crab were shrunk as a function of sample size.</a:t>
            </a:r>
            <a:endParaRPr lang="en-US" sz="1600" i="1" dirty="0"/>
          </a:p>
        </p:txBody>
      </p:sp>
    </p:spTree>
    <p:extLst>
      <p:ext uri="{BB962C8B-B14F-4D97-AF65-F5344CB8AC3E}">
        <p14:creationId xmlns:p14="http://schemas.microsoft.com/office/powerpoint/2010/main" val="939863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MGE95.pdf"/>
          <p:cNvPicPr/>
          <p:nvPr/>
        </p:nvPicPr>
        <p:blipFill>
          <a:blip r:embed="rId2">
            <a:extLst>
              <a:ext uri="{28A0092B-C50C-407E-A947-70E740481C1C}">
                <a14:useLocalDpi xmlns:a14="http://schemas.microsoft.com/office/drawing/2010/main" val="0"/>
              </a:ext>
            </a:extLst>
          </a:blip>
          <a:srcRect/>
          <a:stretch>
            <a:fillRect/>
          </a:stretch>
        </p:blipFill>
        <p:spPr bwMode="auto">
          <a:xfrm>
            <a:off x="1547726" y="479142"/>
            <a:ext cx="5989209" cy="5496557"/>
          </a:xfrm>
          <a:prstGeom prst="rect">
            <a:avLst/>
          </a:prstGeom>
          <a:noFill/>
          <a:ln>
            <a:noFill/>
          </a:ln>
        </p:spPr>
      </p:pic>
      <p:sp>
        <p:nvSpPr>
          <p:cNvPr id="5" name="Title 1"/>
          <p:cNvSpPr>
            <a:spLocks noGrp="1"/>
          </p:cNvSpPr>
          <p:nvPr>
            <p:ph type="title"/>
          </p:nvPr>
        </p:nvSpPr>
        <p:spPr>
          <a:xfrm>
            <a:off x="228177" y="90058"/>
            <a:ext cx="8229600" cy="662318"/>
          </a:xfrm>
        </p:spPr>
        <p:txBody>
          <a:bodyPr>
            <a:normAutofit fontScale="90000"/>
          </a:bodyPr>
          <a:lstStyle/>
          <a:p>
            <a:pPr algn="l"/>
            <a:r>
              <a:rPr lang="en-US" sz="3200" b="1" dirty="0" smtClean="0"/>
              <a:t>Local Changes in Survey Catch of 2019 versus 2018:</a:t>
            </a:r>
            <a:endParaRPr lang="en-US" sz="3200" b="1" dirty="0"/>
          </a:p>
        </p:txBody>
      </p:sp>
      <p:sp>
        <p:nvSpPr>
          <p:cNvPr id="6" name="TextBox 5"/>
          <p:cNvSpPr txBox="1"/>
          <p:nvPr/>
        </p:nvSpPr>
        <p:spPr>
          <a:xfrm>
            <a:off x="1192304" y="5780782"/>
            <a:ext cx="7265473" cy="1077218"/>
          </a:xfrm>
          <a:prstGeom prst="rect">
            <a:avLst/>
          </a:prstGeom>
          <a:noFill/>
        </p:spPr>
        <p:txBody>
          <a:bodyPr wrap="square" rtlCol="0">
            <a:spAutoFit/>
          </a:bodyPr>
          <a:lstStyle/>
          <a:p>
            <a:r>
              <a:rPr lang="en-US" sz="1600" i="1" dirty="0" smtClean="0"/>
              <a:t>Ratio of the number of </a:t>
            </a:r>
            <a:r>
              <a:rPr lang="en-US" sz="1600" b="1" i="1" dirty="0" smtClean="0"/>
              <a:t>legal-sized males </a:t>
            </a:r>
            <a:r>
              <a:rPr lang="en-US" sz="1600" i="1" dirty="0" smtClean="0"/>
              <a:t>larger than 35mm CW caught in 2019 versus 2018 snow crab surveys. Increases are red, decreases are blue, and white indicates no change. Survey grids containing less than 10 crab were shrunk as a function of sample size.</a:t>
            </a:r>
            <a:endParaRPr lang="en-US" sz="1600" i="1" dirty="0"/>
          </a:p>
        </p:txBody>
      </p:sp>
    </p:spTree>
    <p:extLst>
      <p:ext uri="{BB962C8B-B14F-4D97-AF65-F5344CB8AC3E}">
        <p14:creationId xmlns:p14="http://schemas.microsoft.com/office/powerpoint/2010/main" val="1665086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a:t>Population Indices:</a:t>
            </a:r>
            <a:endParaRPr lang="en-US" sz="3600"/>
          </a:p>
        </p:txBody>
      </p:sp>
      <p:sp>
        <p:nvSpPr>
          <p:cNvPr id="3" name="Content Placeholder 2"/>
          <p:cNvSpPr>
            <a:spLocks noGrp="1"/>
          </p:cNvSpPr>
          <p:nvPr>
            <p:ph idx="1"/>
          </p:nvPr>
        </p:nvSpPr>
        <p:spPr>
          <a:xfrm>
            <a:off x="547852" y="1427685"/>
            <a:ext cx="8065007" cy="4425366"/>
          </a:xfrm>
        </p:spPr>
        <p:txBody>
          <a:bodyPr>
            <a:noAutofit/>
          </a:bodyPr>
          <a:lstStyle/>
          <a:p>
            <a:r>
              <a:rPr lang="en-US" sz="2600"/>
              <a:t>Good measures of abundance or biomass allows for </a:t>
            </a:r>
            <a:r>
              <a:rPr lang="en-US" sz="2600" b="1" i="1"/>
              <a:t>meaningful comparisons </a:t>
            </a:r>
            <a:r>
              <a:rPr lang="en-US" sz="2600"/>
              <a:t>of population levels between different regions and/or from one year to the next.</a:t>
            </a:r>
          </a:p>
          <a:p>
            <a:endParaRPr lang="en-CA" sz="2600"/>
          </a:p>
          <a:p>
            <a:pPr lvl="0"/>
            <a:r>
              <a:rPr lang="en-US" sz="2600"/>
              <a:t>Factors which </a:t>
            </a:r>
            <a:r>
              <a:rPr lang="en-US" sz="2600" b="1"/>
              <a:t>systematically bias </a:t>
            </a:r>
            <a:r>
              <a:rPr lang="en-US" sz="2600"/>
              <a:t>or skew catch observations need to be </a:t>
            </a:r>
            <a:r>
              <a:rPr lang="en-US" sz="2600" b="1"/>
              <a:t>controlled</a:t>
            </a:r>
            <a:r>
              <a:rPr lang="en-US" sz="2600"/>
              <a:t> or accounted for.</a:t>
            </a:r>
          </a:p>
          <a:p>
            <a:pPr lvl="0"/>
            <a:endParaRPr lang="en-US" sz="2600"/>
          </a:p>
          <a:p>
            <a:pPr lvl="0"/>
            <a:r>
              <a:rPr lang="en-US" sz="2600" b="1"/>
              <a:t>Control</a:t>
            </a:r>
            <a:r>
              <a:rPr lang="en-US" sz="2600"/>
              <a:t> of identified factors is achieved through the implementation of robust </a:t>
            </a:r>
            <a:r>
              <a:rPr lang="en-US" sz="2600" b="1"/>
              <a:t>sampling protocols</a:t>
            </a:r>
            <a:r>
              <a:rPr lang="en-US" sz="2600"/>
              <a:t>. </a:t>
            </a:r>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a:t>DFO Regional Assessment Process, 2020</a:t>
            </a:r>
          </a:p>
        </p:txBody>
      </p:sp>
    </p:spTree>
    <p:extLst>
      <p:ext uri="{BB962C8B-B14F-4D97-AF65-F5344CB8AC3E}">
        <p14:creationId xmlns:p14="http://schemas.microsoft.com/office/powerpoint/2010/main" val="40126882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smtClean="0"/>
              <a:t>2019 Comparative fishing experiment:</a:t>
            </a:r>
            <a:endParaRPr lang="en-US" sz="3200" b="1" dirty="0"/>
          </a:p>
        </p:txBody>
      </p:sp>
      <p:sp>
        <p:nvSpPr>
          <p:cNvPr id="5" name="Rectangle 4"/>
          <p:cNvSpPr/>
          <p:nvPr/>
        </p:nvSpPr>
        <p:spPr>
          <a:xfrm>
            <a:off x="489974" y="1372356"/>
            <a:ext cx="8315266" cy="3785652"/>
          </a:xfrm>
          <a:prstGeom prst="rect">
            <a:avLst/>
          </a:prstGeom>
        </p:spPr>
        <p:txBody>
          <a:bodyPr wrap="square">
            <a:spAutoFit/>
          </a:bodyPr>
          <a:lstStyle/>
          <a:p>
            <a:pPr marL="285750" indent="-285750">
              <a:buFont typeface="Arial"/>
              <a:buChar char="•"/>
            </a:pPr>
            <a:r>
              <a:rPr lang="en-US" sz="2400" dirty="0" smtClean="0"/>
              <a:t>Catch increases in sub-legal males and mature females are widespread throughout the </a:t>
            </a:r>
            <a:r>
              <a:rPr lang="en-US" sz="2400" dirty="0" err="1" smtClean="0"/>
              <a:t>sGSL</a:t>
            </a:r>
            <a:r>
              <a:rPr lang="en-US" sz="2400" dirty="0" smtClean="0"/>
              <a:t>, but are more concentrated in certain areas.</a:t>
            </a:r>
          </a:p>
          <a:p>
            <a:pPr marL="285750" indent="-285750">
              <a:buFont typeface="Arial"/>
              <a:buChar char="•"/>
            </a:pPr>
            <a:endParaRPr lang="en-US" sz="2400" dirty="0" smtClean="0"/>
          </a:p>
          <a:p>
            <a:pPr marL="285750" indent="-285750">
              <a:buFont typeface="Arial"/>
              <a:buChar char="•"/>
            </a:pPr>
            <a:r>
              <a:rPr lang="en-US" sz="2400" dirty="0" smtClean="0"/>
              <a:t>The pattern for legal-sized males is much more varied. </a:t>
            </a:r>
          </a:p>
          <a:p>
            <a:pPr marL="285750" indent="-285750">
              <a:buFont typeface="Arial"/>
              <a:buChar char="•"/>
            </a:pPr>
            <a:endParaRPr lang="en-US" sz="2400" dirty="0" smtClean="0"/>
          </a:p>
          <a:p>
            <a:pPr marL="285750" indent="-285750">
              <a:buFont typeface="Arial"/>
              <a:buChar char="•"/>
            </a:pPr>
            <a:r>
              <a:rPr lang="en-US" sz="2400" dirty="0" smtClean="0"/>
              <a:t>The comparative fishing stations were not located in areas where large catch increases were observed.</a:t>
            </a:r>
          </a:p>
          <a:p>
            <a:pPr marL="285750" indent="-285750">
              <a:buFont typeface="Arial"/>
              <a:buChar char="•"/>
            </a:pPr>
            <a:endParaRPr lang="en-US" sz="2400" dirty="0" smtClean="0"/>
          </a:p>
          <a:p>
            <a:pPr marL="285750" indent="-285750">
              <a:buFont typeface="Arial"/>
              <a:buChar char="•"/>
            </a:pPr>
            <a:r>
              <a:rPr lang="en-US" sz="2400" dirty="0" smtClean="0"/>
              <a:t>Increases in </a:t>
            </a:r>
            <a:r>
              <a:rPr lang="en-US" sz="2400" dirty="0" err="1" smtClean="0"/>
              <a:t>catchability</a:t>
            </a:r>
            <a:r>
              <a:rPr lang="en-US" sz="2400" dirty="0" smtClean="0"/>
              <a:t> may vary by bottom type.</a:t>
            </a:r>
            <a:endParaRPr lang="en-US" sz="2400" dirty="0"/>
          </a:p>
        </p:txBody>
      </p:sp>
    </p:spTree>
    <p:extLst>
      <p:ext uri="{BB962C8B-B14F-4D97-AF65-F5344CB8AC3E}">
        <p14:creationId xmlns:p14="http://schemas.microsoft.com/office/powerpoint/2010/main" val="12319331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867" y="1375307"/>
            <a:ext cx="8229600" cy="2021944"/>
          </a:xfrm>
        </p:spPr>
        <p:txBody>
          <a:bodyPr>
            <a:noAutofit/>
          </a:bodyPr>
          <a:lstStyle/>
          <a:p>
            <a:pPr algn="l"/>
            <a:r>
              <a:rPr lang="en-US" sz="2800" dirty="0"/>
              <a:t>Why has the legal-sized male abundance remained so stable between 2018-2020, given the seeming increase in </a:t>
            </a:r>
            <a:r>
              <a:rPr lang="en-US" sz="2800" dirty="0" err="1"/>
              <a:t>catchability</a:t>
            </a:r>
            <a:r>
              <a:rPr lang="en-US" sz="2800" dirty="0"/>
              <a:t> among sub-</a:t>
            </a:r>
            <a:r>
              <a:rPr lang="en-US" sz="2800" dirty="0" err="1"/>
              <a:t>legals</a:t>
            </a:r>
            <a:r>
              <a:rPr lang="en-US" sz="2800" dirty="0"/>
              <a:t> and females?</a:t>
            </a:r>
            <a:endParaRPr lang="en-CA" sz="2800" dirty="0"/>
          </a:p>
        </p:txBody>
      </p:sp>
      <p:sp>
        <p:nvSpPr>
          <p:cNvPr id="4" name="TextBox 3"/>
          <p:cNvSpPr txBox="1"/>
          <p:nvPr/>
        </p:nvSpPr>
        <p:spPr>
          <a:xfrm>
            <a:off x="266700" y="223335"/>
            <a:ext cx="2062434" cy="646331"/>
          </a:xfrm>
          <a:prstGeom prst="rect">
            <a:avLst/>
          </a:prstGeom>
          <a:noFill/>
        </p:spPr>
        <p:txBody>
          <a:bodyPr wrap="none" rtlCol="0">
            <a:spAutoFit/>
          </a:bodyPr>
          <a:lstStyle/>
          <a:p>
            <a:r>
              <a:rPr lang="en-US" sz="3600" b="1" dirty="0" smtClean="0"/>
              <a:t>Question:</a:t>
            </a:r>
            <a:endParaRPr lang="en-US" sz="3600" b="1" dirty="0"/>
          </a:p>
        </p:txBody>
      </p:sp>
    </p:spTree>
    <p:extLst>
      <p:ext uri="{BB962C8B-B14F-4D97-AF65-F5344CB8AC3E}">
        <p14:creationId xmlns:p14="http://schemas.microsoft.com/office/powerpoint/2010/main" val="12124141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7405" y="1070544"/>
            <a:ext cx="8607669" cy="5154085"/>
          </a:xfrm>
        </p:spPr>
        <p:txBody>
          <a:bodyPr vert="horz" lIns="91440" tIns="45720" rIns="91440" bIns="45720" rtlCol="0" anchor="t">
            <a:normAutofit fontScale="77500" lnSpcReduction="20000"/>
          </a:bodyPr>
          <a:lstStyle/>
          <a:p>
            <a:pPr marL="0" indent="0">
              <a:buNone/>
            </a:pPr>
            <a:r>
              <a:rPr lang="en-US" dirty="0"/>
              <a:t>There are </a:t>
            </a:r>
            <a:r>
              <a:rPr lang="en-US" b="1" dirty="0"/>
              <a:t>two hypotheses </a:t>
            </a:r>
            <a:r>
              <a:rPr lang="en-US" dirty="0"/>
              <a:t>regarding legal-sized male abundance not following the sub-legal increase in 2019:</a:t>
            </a:r>
          </a:p>
          <a:p>
            <a:pPr marL="0" indent="0">
              <a:buNone/>
            </a:pPr>
            <a:endParaRPr lang="en-US" dirty="0"/>
          </a:p>
          <a:p>
            <a:pPr marL="514350" indent="-514350">
              <a:buFont typeface="+mj-lt"/>
              <a:buAutoNum type="arabicPeriod"/>
            </a:pPr>
            <a:r>
              <a:rPr lang="en-US" b="1" dirty="0"/>
              <a:t>Catchability increase </a:t>
            </a:r>
            <a:r>
              <a:rPr lang="en-US" dirty="0"/>
              <a:t>is present among </a:t>
            </a:r>
            <a:r>
              <a:rPr lang="en-US" b="1" dirty="0"/>
              <a:t>sub-legal crab </a:t>
            </a:r>
            <a:r>
              <a:rPr lang="en-US" dirty="0"/>
              <a:t>sizes only.</a:t>
            </a:r>
            <a:endParaRPr lang="en-US" dirty="0">
              <a:cs typeface="Calibri"/>
            </a:endParaRPr>
          </a:p>
          <a:p>
            <a:pPr lvl="1"/>
            <a:r>
              <a:rPr lang="mr-IN" dirty="0">
                <a:cs typeface="Mangal"/>
              </a:rPr>
              <a:t>…</a:t>
            </a:r>
            <a:r>
              <a:rPr lang="en-CA" dirty="0"/>
              <a:t> but </a:t>
            </a:r>
            <a:r>
              <a:rPr lang="en-US" dirty="0"/>
              <a:t>why would there be a 30-40% contrast in the relative catchability between 80-90mm crab and their legal-sized counterparts?</a:t>
            </a:r>
            <a:endParaRPr lang="en-US" dirty="0">
              <a:cs typeface="Calibri"/>
            </a:endParaRPr>
          </a:p>
          <a:p>
            <a:pPr marL="457200" lvl="1" indent="0">
              <a:buNone/>
            </a:pPr>
            <a:endParaRPr lang="en-US" dirty="0"/>
          </a:p>
          <a:p>
            <a:pPr marL="514350" indent="-514350">
              <a:buFont typeface="+mj-lt"/>
              <a:buAutoNum type="arabicPeriod"/>
            </a:pPr>
            <a:r>
              <a:rPr lang="en-US" dirty="0"/>
              <a:t>Significant </a:t>
            </a:r>
            <a:r>
              <a:rPr lang="en-US" b="1" dirty="0"/>
              <a:t>increase in mortality </a:t>
            </a:r>
            <a:r>
              <a:rPr lang="en-US" dirty="0"/>
              <a:t>among </a:t>
            </a:r>
            <a:r>
              <a:rPr lang="en-US" b="1" dirty="0"/>
              <a:t>legal-sized males </a:t>
            </a:r>
            <a:r>
              <a:rPr lang="en-US" dirty="0"/>
              <a:t>in 2019 and 2020, relative to 2018.</a:t>
            </a:r>
            <a:endParaRPr lang="en-US" dirty="0">
              <a:cs typeface="Calibri"/>
            </a:endParaRPr>
          </a:p>
          <a:p>
            <a:pPr lvl="1"/>
            <a:r>
              <a:rPr lang="en-US" dirty="0"/>
              <a:t>There have been large-scale spatial redistributions of fleet fishing </a:t>
            </a:r>
            <a:r>
              <a:rPr lang="en-US" dirty="0" smtClean="0"/>
              <a:t>effort.</a:t>
            </a:r>
            <a:endParaRPr lang="en-US" dirty="0">
              <a:cs typeface="Calibri"/>
            </a:endParaRPr>
          </a:p>
          <a:p>
            <a:pPr lvl="1"/>
            <a:r>
              <a:rPr lang="en-US" dirty="0"/>
              <a:t>This was accompanied by significant increases in fishing effort, in part due to lack of access to prime fishing grounds, which may have led to significant increases in discard mortality.</a:t>
            </a:r>
            <a:endParaRPr lang="en-US" dirty="0">
              <a:cs typeface="Calibri"/>
            </a:endParaRPr>
          </a:p>
          <a:p>
            <a:pPr lvl="1"/>
            <a:endParaRPr lang="en-US" dirty="0"/>
          </a:p>
          <a:p>
            <a:pPr lvl="1"/>
            <a:endParaRPr lang="en-US" dirty="0"/>
          </a:p>
        </p:txBody>
      </p:sp>
      <p:sp>
        <p:nvSpPr>
          <p:cNvPr id="4" name="TextBox 3"/>
          <p:cNvSpPr txBox="1"/>
          <p:nvPr/>
        </p:nvSpPr>
        <p:spPr>
          <a:xfrm>
            <a:off x="266700" y="223335"/>
            <a:ext cx="2319190" cy="646331"/>
          </a:xfrm>
          <a:prstGeom prst="rect">
            <a:avLst/>
          </a:prstGeom>
          <a:noFill/>
        </p:spPr>
        <p:txBody>
          <a:bodyPr wrap="none" rtlCol="0">
            <a:spAutoFit/>
          </a:bodyPr>
          <a:lstStyle/>
          <a:p>
            <a:r>
              <a:rPr lang="en-US" sz="3600" b="1"/>
              <a:t>Discussion:</a:t>
            </a:r>
          </a:p>
        </p:txBody>
      </p:sp>
    </p:spTree>
    <p:extLst>
      <p:ext uri="{BB962C8B-B14F-4D97-AF65-F5344CB8AC3E}">
        <p14:creationId xmlns:p14="http://schemas.microsoft.com/office/powerpoint/2010/main" val="36398456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3" y="207800"/>
            <a:ext cx="8229600" cy="661086"/>
          </a:xfrm>
        </p:spPr>
        <p:txBody>
          <a:bodyPr>
            <a:normAutofit fontScale="90000"/>
          </a:bodyPr>
          <a:lstStyle/>
          <a:p>
            <a:pPr algn="l"/>
            <a:r>
              <a:rPr lang="en-US" b="1" dirty="0"/>
              <a:t>Conclusions:</a:t>
            </a:r>
            <a:endParaRPr lang="en-CA" b="1" dirty="0"/>
          </a:p>
        </p:txBody>
      </p:sp>
      <p:sp>
        <p:nvSpPr>
          <p:cNvPr id="3" name="Content Placeholder 2"/>
          <p:cNvSpPr>
            <a:spLocks noGrp="1"/>
          </p:cNvSpPr>
          <p:nvPr>
            <p:ph idx="1"/>
          </p:nvPr>
        </p:nvSpPr>
        <p:spPr>
          <a:xfrm>
            <a:off x="361713" y="973917"/>
            <a:ext cx="8661735" cy="5614346"/>
          </a:xfrm>
        </p:spPr>
        <p:txBody>
          <a:bodyPr vert="horz" lIns="91440" tIns="45720" rIns="91440" bIns="45720" rtlCol="0" anchor="t">
            <a:noAutofit/>
          </a:bodyPr>
          <a:lstStyle/>
          <a:p>
            <a:r>
              <a:rPr lang="en-CA" sz="1800" dirty="0" smtClean="0"/>
              <a:t>It </a:t>
            </a:r>
            <a:r>
              <a:rPr lang="en-CA" sz="1800" dirty="0"/>
              <a:t>is likely that the swept area and efficiency of the trawl during the passive phase has significantly decreased with the introduction of the new protocol measures in 2020 </a:t>
            </a:r>
            <a:r>
              <a:rPr lang="en-US" sz="1700" dirty="0" smtClean="0"/>
              <a:t>.</a:t>
            </a:r>
            <a:endParaRPr lang="en-US" sz="1700" dirty="0"/>
          </a:p>
          <a:p>
            <a:endParaRPr lang="en-US" sz="1700" dirty="0"/>
          </a:p>
          <a:p>
            <a:r>
              <a:rPr lang="en-CA" sz="1800" dirty="0"/>
              <a:t>However, 2019 and 2020 size-distributions were strikingly similar, except for a large recruitment increase of instar VII (~30mm). </a:t>
            </a:r>
            <a:endParaRPr lang="en-CA" sz="1800" dirty="0" smtClean="0"/>
          </a:p>
          <a:p>
            <a:endParaRPr lang="en-CA" sz="1800" dirty="0"/>
          </a:p>
          <a:p>
            <a:r>
              <a:rPr lang="en-CA" sz="1800" dirty="0"/>
              <a:t>Consequently, passive-phase trawling does not seem </a:t>
            </a:r>
            <a:r>
              <a:rPr lang="en-CA" sz="1800" dirty="0" smtClean="0"/>
              <a:t>to be the cause behind the </a:t>
            </a:r>
            <a:r>
              <a:rPr lang="en-CA" sz="1800" dirty="0"/>
              <a:t>30-40% increase observed in sub-legal crab from 2018 to 2019. </a:t>
            </a:r>
            <a:endParaRPr lang="en-CA" sz="1800" dirty="0" smtClean="0"/>
          </a:p>
          <a:p>
            <a:endParaRPr lang="en-US" sz="1700" dirty="0"/>
          </a:p>
          <a:p>
            <a:r>
              <a:rPr lang="en-CA" sz="1800" dirty="0"/>
              <a:t>While the underlying mechanism remains unknown, its scale seems to be similar in 2019 and 2020, pointing to some sort of vessel effect </a:t>
            </a:r>
            <a:r>
              <a:rPr lang="en-CA" sz="1800" dirty="0" smtClean="0"/>
              <a:t>.</a:t>
            </a:r>
          </a:p>
          <a:p>
            <a:endParaRPr lang="en-US" sz="1700" dirty="0"/>
          </a:p>
          <a:p>
            <a:r>
              <a:rPr lang="en-US" sz="1700" dirty="0" smtClean="0"/>
              <a:t>Removal of passive phase trawling as a likely source of bias entails that abundance and biomass estimates for 2019 </a:t>
            </a:r>
            <a:r>
              <a:rPr lang="en-US" sz="1700" dirty="0"/>
              <a:t>and 2020 </a:t>
            </a:r>
            <a:r>
              <a:rPr lang="en-US" sz="1700" dirty="0" smtClean="0"/>
              <a:t>were likely not overestimated, though it follows that some estimates of 2018 (i.e. sub-legal crab) </a:t>
            </a:r>
            <a:r>
              <a:rPr lang="en-US" sz="1700" dirty="0"/>
              <a:t>were </a:t>
            </a:r>
            <a:r>
              <a:rPr lang="en-US" sz="1700" dirty="0" smtClean="0"/>
              <a:t>likely underestimated</a:t>
            </a:r>
            <a:r>
              <a:rPr lang="en-US" sz="1700" dirty="0"/>
              <a:t>. </a:t>
            </a:r>
            <a:endParaRPr lang="en-US" sz="1700" dirty="0">
              <a:cs typeface="Calibri"/>
            </a:endParaRPr>
          </a:p>
          <a:p>
            <a:endParaRPr lang="en-US" sz="1700" dirty="0"/>
          </a:p>
          <a:p>
            <a:r>
              <a:rPr lang="en-US" sz="1700" dirty="0"/>
              <a:t>The lack </a:t>
            </a:r>
            <a:r>
              <a:rPr lang="en-US" sz="1700" dirty="0" smtClean="0"/>
              <a:t>of </a:t>
            </a:r>
            <a:r>
              <a:rPr lang="en-US" sz="1700" dirty="0"/>
              <a:t>dynamics among legal-sized males </a:t>
            </a:r>
            <a:r>
              <a:rPr lang="en-US" sz="1700" dirty="0" smtClean="0"/>
              <a:t>from 2018 to 2020 is perplexing. Explaining this apparent stability requires </a:t>
            </a:r>
            <a:r>
              <a:rPr lang="en-US" sz="1700" dirty="0"/>
              <a:t>resolution </a:t>
            </a:r>
            <a:r>
              <a:rPr lang="en-US" sz="1700" dirty="0" smtClean="0"/>
              <a:t>between the </a:t>
            </a:r>
            <a:r>
              <a:rPr lang="en-US" sz="1700" dirty="0"/>
              <a:t>competing hypotheses of constant </a:t>
            </a:r>
            <a:r>
              <a:rPr lang="en-US" sz="1700" dirty="0" err="1"/>
              <a:t>catchability</a:t>
            </a:r>
            <a:r>
              <a:rPr lang="en-US" sz="1700" dirty="0"/>
              <a:t> </a:t>
            </a:r>
            <a:r>
              <a:rPr lang="en-US" sz="1700" dirty="0" smtClean="0"/>
              <a:t>or that of a strong increase in mortality from 2018 to 2019 and 2020.</a:t>
            </a:r>
            <a:endParaRPr lang="en-US" sz="1700" dirty="0">
              <a:cs typeface="Calibri"/>
            </a:endParaRPr>
          </a:p>
        </p:txBody>
      </p:sp>
    </p:spTree>
    <p:extLst>
      <p:ext uri="{BB962C8B-B14F-4D97-AF65-F5344CB8AC3E}">
        <p14:creationId xmlns:p14="http://schemas.microsoft.com/office/powerpoint/2010/main" val="14548998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56977"/>
            <a:ext cx="8229600" cy="3527188"/>
          </a:xfrm>
        </p:spPr>
        <p:txBody>
          <a:bodyPr vert="horz" lIns="91440" tIns="45720" rIns="91440" bIns="45720" rtlCol="0" anchor="t">
            <a:normAutofit/>
          </a:bodyPr>
          <a:lstStyle/>
          <a:p>
            <a:r>
              <a:rPr lang="en-US" sz="2800" dirty="0"/>
              <a:t>The survey time series is inconsistent, at least for sub-legal </a:t>
            </a:r>
            <a:r>
              <a:rPr lang="en-US" sz="2800" dirty="0" smtClean="0"/>
              <a:t>males and mature females, </a:t>
            </a:r>
            <a:r>
              <a:rPr lang="en-US" sz="2800" dirty="0"/>
              <a:t>at the juncture of the vessel change in 2019.</a:t>
            </a:r>
          </a:p>
          <a:p>
            <a:pPr marL="0" indent="0">
              <a:buNone/>
            </a:pPr>
            <a:endParaRPr lang="en-US" sz="2800" dirty="0"/>
          </a:p>
          <a:p>
            <a:r>
              <a:rPr lang="en-US" sz="2800" dirty="0"/>
              <a:t>Predicted recruitment levels for 2020 and 2021 are likely to be inflated, and </a:t>
            </a:r>
            <a:r>
              <a:rPr lang="en-US" sz="2800" dirty="0" smtClean="0"/>
              <a:t>risk </a:t>
            </a:r>
            <a:r>
              <a:rPr lang="en-US" sz="2800"/>
              <a:t>curves </a:t>
            </a:r>
            <a:r>
              <a:rPr lang="en-US" sz="2800" smtClean="0"/>
              <a:t>are likely </a:t>
            </a:r>
            <a:r>
              <a:rPr lang="en-US" sz="2800" dirty="0"/>
              <a:t>underestimate the stated exceedance probabilities.</a:t>
            </a:r>
            <a:endParaRPr lang="en-US" sz="2800" dirty="0">
              <a:cs typeface="Calibri"/>
            </a:endParaRPr>
          </a:p>
          <a:p>
            <a:endParaRPr lang="en-CA" sz="2800" dirty="0"/>
          </a:p>
        </p:txBody>
      </p:sp>
      <p:sp>
        <p:nvSpPr>
          <p:cNvPr id="4" name="Title 1"/>
          <p:cNvSpPr txBox="1">
            <a:spLocks/>
          </p:cNvSpPr>
          <p:nvPr/>
        </p:nvSpPr>
        <p:spPr>
          <a:xfrm>
            <a:off x="244072" y="250134"/>
            <a:ext cx="8229600" cy="661086"/>
          </a:xfrm>
          <a:prstGeom prst="rect">
            <a:avLst/>
          </a:prstGeom>
        </p:spPr>
        <p:txBody>
          <a:bodyPr vert="horz" lIns="91440" tIns="45720" rIns="91440" bIns="45720" rtlCol="0" anchor="ctr">
            <a:normAutofit fontScale="90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b="1" dirty="0" smtClean="0"/>
              <a:t>Conclusions:</a:t>
            </a:r>
            <a:endParaRPr lang="en-CA" b="1" dirty="0"/>
          </a:p>
        </p:txBody>
      </p:sp>
    </p:spTree>
    <p:extLst>
      <p:ext uri="{BB962C8B-B14F-4D97-AF65-F5344CB8AC3E}">
        <p14:creationId xmlns:p14="http://schemas.microsoft.com/office/powerpoint/2010/main" val="3039518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a:t>Population Indices:</a:t>
            </a:r>
            <a:endParaRPr lang="en-US" sz="3600"/>
          </a:p>
        </p:txBody>
      </p:sp>
      <p:sp>
        <p:nvSpPr>
          <p:cNvPr id="3" name="Content Placeholder 2"/>
          <p:cNvSpPr>
            <a:spLocks noGrp="1"/>
          </p:cNvSpPr>
          <p:nvPr>
            <p:ph idx="1"/>
          </p:nvPr>
        </p:nvSpPr>
        <p:spPr>
          <a:xfrm>
            <a:off x="357415" y="1646725"/>
            <a:ext cx="8331831" cy="3766655"/>
          </a:xfrm>
        </p:spPr>
        <p:txBody>
          <a:bodyPr>
            <a:noAutofit/>
          </a:bodyPr>
          <a:lstStyle/>
          <a:p>
            <a:pPr lvl="0"/>
            <a:r>
              <a:rPr lang="en-US" sz="2600" b="1"/>
              <a:t>Uncontrolled factors </a:t>
            </a:r>
            <a:r>
              <a:rPr lang="en-US" sz="2600"/>
              <a:t>need to be identified, quantified or otherwise accounted for, in order to standardize catches.</a:t>
            </a:r>
          </a:p>
          <a:p>
            <a:pPr lvl="0"/>
            <a:endParaRPr lang="en-CA" sz="2600"/>
          </a:p>
          <a:p>
            <a:pPr lvl="0"/>
            <a:r>
              <a:rPr lang="en-US" sz="2600" b="1"/>
              <a:t>Failure</a:t>
            </a:r>
            <a:r>
              <a:rPr lang="en-US" sz="2600"/>
              <a:t> to account for influential factors can lead to indices with </a:t>
            </a:r>
            <a:r>
              <a:rPr lang="en-US" sz="2600" b="1"/>
              <a:t>misleading</a:t>
            </a:r>
            <a:r>
              <a:rPr lang="en-US" sz="2600"/>
              <a:t> regional or annual changes, reflecting changes in the factors themselves rather than true changes in population abundance or biomass.</a:t>
            </a:r>
            <a:endParaRPr lang="en-CA" sz="2600"/>
          </a:p>
        </p:txBody>
      </p:sp>
      <p:sp>
        <p:nvSpPr>
          <p:cNvPr id="4" name="TextBox 3"/>
          <p:cNvSpPr txBox="1"/>
          <p:nvPr/>
        </p:nvSpPr>
        <p:spPr>
          <a:xfrm>
            <a:off x="5057649" y="6356720"/>
            <a:ext cx="3950120" cy="369332"/>
          </a:xfrm>
          <a:prstGeom prst="rect">
            <a:avLst/>
          </a:prstGeom>
          <a:noFill/>
        </p:spPr>
        <p:txBody>
          <a:bodyPr wrap="none" rtlCol="0">
            <a:spAutoFit/>
          </a:bodyPr>
          <a:lstStyle/>
          <a:p>
            <a:r>
              <a:rPr lang="en-US" i="1"/>
              <a:t>DFO Regional Assessment Process, 2020</a:t>
            </a:r>
          </a:p>
        </p:txBody>
      </p:sp>
    </p:spTree>
    <p:extLst>
      <p:ext uri="{BB962C8B-B14F-4D97-AF65-F5344CB8AC3E}">
        <p14:creationId xmlns:p14="http://schemas.microsoft.com/office/powerpoint/2010/main" val="3775970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207800"/>
            <a:ext cx="8317984" cy="556056"/>
          </a:xfrm>
        </p:spPr>
        <p:txBody>
          <a:bodyPr>
            <a:noAutofit/>
          </a:bodyPr>
          <a:lstStyle/>
          <a:p>
            <a:pPr algn="l"/>
            <a:r>
              <a:rPr lang="en-US" sz="3600" b="1"/>
              <a:t>Size-frequencies: 2018 versus 2019 </a:t>
            </a:r>
            <a:endParaRPr lang="en-CA" sz="3600" b="1"/>
          </a:p>
        </p:txBody>
      </p:sp>
      <p:pic>
        <p:nvPicPr>
          <p:cNvPr id="4" name="Content Placeholder 3" descr="Macintosh HD:Users:crustacean:Desktop:Stock-Assessment-2020:LF Snow Crab Males 2018-2019 Overlay.pdf"/>
          <p:cNvPicPr>
            <a:picLocks noGrp="1"/>
          </p:cNvPicPr>
          <p:nvPr>
            <p:ph idx="1"/>
          </p:nvPr>
        </p:nvPicPr>
        <p:blipFill rotWithShape="1">
          <a:blip r:embed="rId3">
            <a:extLst>
              <a:ext uri="{28A0092B-C50C-407E-A947-70E740481C1C}">
                <a14:useLocalDpi xmlns:a14="http://schemas.microsoft.com/office/drawing/2010/main" val="0"/>
              </a:ext>
            </a:extLst>
          </a:blip>
          <a:srcRect l="-4348" t="6499" r="4348" b="3984"/>
          <a:stretch/>
        </p:blipFill>
        <p:spPr bwMode="auto">
          <a:xfrm>
            <a:off x="2206300" y="1269048"/>
            <a:ext cx="6937700" cy="5588952"/>
          </a:xfrm>
          <a:prstGeom prst="rect">
            <a:avLst/>
          </a:prstGeom>
          <a:noFill/>
          <a:ln>
            <a:noFill/>
          </a:ln>
        </p:spPr>
      </p:pic>
      <p:sp>
        <p:nvSpPr>
          <p:cNvPr id="3" name="TextBox 2"/>
          <p:cNvSpPr txBox="1"/>
          <p:nvPr/>
        </p:nvSpPr>
        <p:spPr>
          <a:xfrm>
            <a:off x="5411840" y="866298"/>
            <a:ext cx="1065165" cy="523220"/>
          </a:xfrm>
          <a:prstGeom prst="rect">
            <a:avLst/>
          </a:prstGeom>
          <a:noFill/>
        </p:spPr>
        <p:txBody>
          <a:bodyPr wrap="none" rtlCol="0">
            <a:spAutoFit/>
          </a:bodyPr>
          <a:lstStyle/>
          <a:p>
            <a:r>
              <a:rPr lang="en-US" sz="2800"/>
              <a:t>Males</a:t>
            </a:r>
          </a:p>
        </p:txBody>
      </p:sp>
      <p:sp>
        <p:nvSpPr>
          <p:cNvPr id="6" name="TextBox 5"/>
          <p:cNvSpPr txBox="1"/>
          <p:nvPr/>
        </p:nvSpPr>
        <p:spPr>
          <a:xfrm>
            <a:off x="114655" y="1396013"/>
            <a:ext cx="2854476" cy="1754327"/>
          </a:xfrm>
          <a:prstGeom prst="rect">
            <a:avLst/>
          </a:prstGeom>
          <a:noFill/>
        </p:spPr>
        <p:txBody>
          <a:bodyPr wrap="square" rtlCol="0">
            <a:spAutoFit/>
          </a:bodyPr>
          <a:lstStyle/>
          <a:p>
            <a:pPr marL="285750" indent="-285750">
              <a:buFont typeface="Arial"/>
              <a:buChar char="•"/>
            </a:pPr>
            <a:r>
              <a:rPr lang="en-US" dirty="0"/>
              <a:t>Increase of 30-40% over sizes 35-95mm in 2019.</a:t>
            </a:r>
          </a:p>
          <a:p>
            <a:pPr marL="285750" indent="-285750">
              <a:buFont typeface="Arial"/>
              <a:buChar char="•"/>
            </a:pPr>
            <a:r>
              <a:rPr lang="en-US" dirty="0"/>
              <a:t>Little change for larger crab (&gt;= 95mm).</a:t>
            </a:r>
          </a:p>
          <a:p>
            <a:pPr marL="285750" indent="-285750">
              <a:buFont typeface="Arial"/>
              <a:buChar char="•"/>
            </a:pPr>
            <a:r>
              <a:rPr lang="en-US" dirty="0"/>
              <a:t>Large increases for first 2 visible instars (&lt;25mm).</a:t>
            </a:r>
          </a:p>
        </p:txBody>
      </p:sp>
    </p:spTree>
    <p:extLst>
      <p:ext uri="{BB962C8B-B14F-4D97-AF65-F5344CB8AC3E}">
        <p14:creationId xmlns:p14="http://schemas.microsoft.com/office/powerpoint/2010/main" val="1952942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LF Snow Crab 2018-2019 Overlay.pdf"/>
          <p:cNvPicPr/>
          <p:nvPr/>
        </p:nvPicPr>
        <p:blipFill rotWithShape="1">
          <a:blip r:embed="rId3">
            <a:extLst>
              <a:ext uri="{28A0092B-C50C-407E-A947-70E740481C1C}">
                <a14:useLocalDpi xmlns:a14="http://schemas.microsoft.com/office/drawing/2010/main" val="0"/>
              </a:ext>
            </a:extLst>
          </a:blip>
          <a:srcRect t="5718" b="5718"/>
          <a:stretch/>
        </p:blipFill>
        <p:spPr bwMode="auto">
          <a:xfrm>
            <a:off x="2736850" y="1234440"/>
            <a:ext cx="6407150" cy="5623560"/>
          </a:xfrm>
          <a:prstGeom prst="rect">
            <a:avLst/>
          </a:prstGeom>
          <a:noFill/>
          <a:ln>
            <a:noFill/>
          </a:ln>
        </p:spPr>
      </p:pic>
      <p:sp>
        <p:nvSpPr>
          <p:cNvPr id="4" name="TextBox 3"/>
          <p:cNvSpPr txBox="1"/>
          <p:nvPr/>
        </p:nvSpPr>
        <p:spPr>
          <a:xfrm>
            <a:off x="5162096" y="866298"/>
            <a:ext cx="1388646" cy="523220"/>
          </a:xfrm>
          <a:prstGeom prst="rect">
            <a:avLst/>
          </a:prstGeom>
          <a:noFill/>
        </p:spPr>
        <p:txBody>
          <a:bodyPr wrap="none" rtlCol="0">
            <a:spAutoFit/>
          </a:bodyPr>
          <a:lstStyle/>
          <a:p>
            <a:r>
              <a:rPr lang="en-US" sz="2800"/>
              <a:t>Females</a:t>
            </a:r>
          </a:p>
        </p:txBody>
      </p:sp>
      <p:sp>
        <p:nvSpPr>
          <p:cNvPr id="6" name="Title 1"/>
          <p:cNvSpPr>
            <a:spLocks noGrp="1"/>
          </p:cNvSpPr>
          <p:nvPr>
            <p:ph type="title"/>
          </p:nvPr>
        </p:nvSpPr>
        <p:spPr>
          <a:xfrm>
            <a:off x="294874" y="207800"/>
            <a:ext cx="8317984" cy="556056"/>
          </a:xfrm>
        </p:spPr>
        <p:txBody>
          <a:bodyPr>
            <a:noAutofit/>
          </a:bodyPr>
          <a:lstStyle/>
          <a:p>
            <a:pPr algn="l"/>
            <a:r>
              <a:rPr lang="en-US" sz="3600" b="1"/>
              <a:t>Size-frequencies: 2018 versus 2019 </a:t>
            </a:r>
            <a:endParaRPr lang="en-CA" sz="3600" b="1"/>
          </a:p>
        </p:txBody>
      </p:sp>
      <p:sp>
        <p:nvSpPr>
          <p:cNvPr id="7" name="TextBox 6"/>
          <p:cNvSpPr txBox="1"/>
          <p:nvPr/>
        </p:nvSpPr>
        <p:spPr>
          <a:xfrm>
            <a:off x="293540" y="1932018"/>
            <a:ext cx="2757716" cy="2308324"/>
          </a:xfrm>
          <a:prstGeom prst="rect">
            <a:avLst/>
          </a:prstGeom>
          <a:noFill/>
        </p:spPr>
        <p:txBody>
          <a:bodyPr wrap="square" rtlCol="0">
            <a:spAutoFit/>
          </a:bodyPr>
          <a:lstStyle/>
          <a:p>
            <a:r>
              <a:rPr lang="en-US"/>
              <a:t>Same pattern as sub-legal males:</a:t>
            </a:r>
          </a:p>
          <a:p>
            <a:pPr marL="285750" indent="-285750">
              <a:buFont typeface="Arial"/>
              <a:buChar char="•"/>
            </a:pPr>
            <a:r>
              <a:rPr lang="en-US"/>
              <a:t>Large increases for first 2 visible instars (&lt;25mm).</a:t>
            </a:r>
          </a:p>
          <a:p>
            <a:pPr marL="285750" indent="-285750">
              <a:buFont typeface="Arial"/>
              <a:buChar char="•"/>
            </a:pPr>
            <a:r>
              <a:rPr lang="en-US"/>
              <a:t>Increase ~40% among immature and mature females.</a:t>
            </a:r>
          </a:p>
        </p:txBody>
      </p:sp>
    </p:spTree>
    <p:extLst>
      <p:ext uri="{BB962C8B-B14F-4D97-AF65-F5344CB8AC3E}">
        <p14:creationId xmlns:p14="http://schemas.microsoft.com/office/powerpoint/2010/main" val="1119060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000" y="223838"/>
            <a:ext cx="8229600" cy="580495"/>
          </a:xfrm>
        </p:spPr>
        <p:txBody>
          <a:bodyPr>
            <a:normAutofit/>
          </a:bodyPr>
          <a:lstStyle/>
          <a:p>
            <a:pPr algn="l"/>
            <a:r>
              <a:rPr lang="en-US" sz="3200" b="1" dirty="0"/>
              <a:t>Passive trawling phase </a:t>
            </a:r>
            <a:r>
              <a:rPr lang="en-US" sz="3200" b="1" dirty="0" smtClean="0"/>
              <a:t>update:</a:t>
            </a:r>
            <a:endParaRPr lang="en-US" sz="3200" b="1" dirty="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1291922" y="1028095"/>
            <a:ext cx="6485316" cy="5721048"/>
          </a:xfrm>
          <a:prstGeom prst="rect">
            <a:avLst/>
          </a:prstGeom>
          <a:noFill/>
        </p:spPr>
      </p:pic>
    </p:spTree>
    <p:extLst>
      <p:ext uri="{BB962C8B-B14F-4D97-AF65-F5344CB8AC3E}">
        <p14:creationId xmlns:p14="http://schemas.microsoft.com/office/powerpoint/2010/main" val="2624051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955143"/>
            <a:ext cx="8229600" cy="2600476"/>
          </a:xfrm>
        </p:spPr>
        <p:txBody>
          <a:bodyPr>
            <a:normAutofit fontScale="85000" lnSpcReduction="20000"/>
          </a:bodyPr>
          <a:lstStyle/>
          <a:p>
            <a:pPr marL="0" indent="0">
              <a:buNone/>
            </a:pPr>
            <a:r>
              <a:rPr lang="en-US" dirty="0"/>
              <a:t>End-of-tow summary:</a:t>
            </a:r>
          </a:p>
          <a:p>
            <a:r>
              <a:rPr lang="en-US" dirty="0"/>
              <a:t>Slower winch operation in 2019</a:t>
            </a:r>
          </a:p>
          <a:p>
            <a:r>
              <a:rPr lang="en-US" dirty="0"/>
              <a:t>Vessel continued moving forward.</a:t>
            </a:r>
          </a:p>
          <a:p>
            <a:r>
              <a:rPr lang="en-US" dirty="0"/>
              <a:t>Moderate vessel deceleration.</a:t>
            </a:r>
          </a:p>
          <a:p>
            <a:r>
              <a:rPr lang="en-US" dirty="0"/>
              <a:t>Scale of passive phase swept areas suggested as a large source of unaccounted bias.</a:t>
            </a:r>
            <a:endParaRPr lang="en-CA" dirty="0"/>
          </a:p>
        </p:txBody>
      </p:sp>
      <p:sp>
        <p:nvSpPr>
          <p:cNvPr id="6" name="Title 1"/>
          <p:cNvSpPr txBox="1">
            <a:spLocks/>
          </p:cNvSpPr>
          <p:nvPr/>
        </p:nvSpPr>
        <p:spPr>
          <a:xfrm>
            <a:off x="372533" y="215371"/>
            <a:ext cx="8229600" cy="6446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a:t>Passive trawling phase recap:</a:t>
            </a:r>
          </a:p>
        </p:txBody>
      </p:sp>
      <p:graphicFrame>
        <p:nvGraphicFramePr>
          <p:cNvPr id="8" name="Table 7"/>
          <p:cNvGraphicFramePr>
            <a:graphicFrameLocks noGrp="1"/>
          </p:cNvGraphicFramePr>
          <p:nvPr>
            <p:extLst>
              <p:ext uri="{D42A27DB-BD31-4B8C-83A1-F6EECF244321}">
                <p14:modId xmlns:p14="http://schemas.microsoft.com/office/powerpoint/2010/main" val="3886461671"/>
              </p:ext>
            </p:extLst>
          </p:nvPr>
        </p:nvGraphicFramePr>
        <p:xfrm>
          <a:off x="1499088" y="1283677"/>
          <a:ext cx="6459557" cy="2250440"/>
        </p:xfrm>
        <a:graphic>
          <a:graphicData uri="http://schemas.openxmlformats.org/drawingml/2006/table">
            <a:tbl>
              <a:tblPr firstRow="1" bandRow="1">
                <a:tableStyleId>{5C22544A-7EE6-4342-B048-85BDC9FD1C3A}</a:tableStyleId>
              </a:tblPr>
              <a:tblGrid>
                <a:gridCol w="2843750">
                  <a:extLst>
                    <a:ext uri="{9D8B030D-6E8A-4147-A177-3AD203B41FA5}">
                      <a16:colId xmlns="" xmlns:a16="http://schemas.microsoft.com/office/drawing/2014/main" val="20000"/>
                    </a:ext>
                  </a:extLst>
                </a:gridCol>
                <a:gridCol w="1209558">
                  <a:extLst>
                    <a:ext uri="{9D8B030D-6E8A-4147-A177-3AD203B41FA5}">
                      <a16:colId xmlns="" xmlns:a16="http://schemas.microsoft.com/office/drawing/2014/main" val="20001"/>
                    </a:ext>
                  </a:extLst>
                </a:gridCol>
                <a:gridCol w="1209558">
                  <a:extLst>
                    <a:ext uri="{9D8B030D-6E8A-4147-A177-3AD203B41FA5}">
                      <a16:colId xmlns="" xmlns:a16="http://schemas.microsoft.com/office/drawing/2014/main" val="20002"/>
                    </a:ext>
                  </a:extLst>
                </a:gridCol>
                <a:gridCol w="1196691">
                  <a:extLst>
                    <a:ext uri="{9D8B030D-6E8A-4147-A177-3AD203B41FA5}">
                      <a16:colId xmlns="" xmlns:a16="http://schemas.microsoft.com/office/drawing/2014/main" val="20003"/>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extLst>
                  <a:ext uri="{0D108BD9-81ED-4DB2-BD59-A6C34878D82A}">
                    <a16:rowId xmlns="" xmlns:a16="http://schemas.microsoft.com/office/drawing/2014/main" val="10000"/>
                  </a:ext>
                </a:extLst>
              </a:tr>
              <a:tr h="370840">
                <a:tc>
                  <a:txBody>
                    <a:bodyPr/>
                    <a:lstStyle/>
                    <a:p>
                      <a:r>
                        <a:rPr lang="en-US" dirty="0"/>
                        <a:t>Swept area (active phase)</a:t>
                      </a:r>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extLst>
                  <a:ext uri="{0D108BD9-81ED-4DB2-BD59-A6C34878D82A}">
                    <a16:rowId xmlns="" xmlns:a16="http://schemas.microsoft.com/office/drawing/2014/main" val="10001"/>
                  </a:ext>
                </a:extLst>
              </a:tr>
              <a:tr h="370840">
                <a:tc>
                  <a:txBody>
                    <a:bodyPr/>
                    <a:lstStyle/>
                    <a:p>
                      <a:r>
                        <a:rPr lang="en-US" dirty="0"/>
                        <a:t>Tow duration </a:t>
                      </a:r>
                      <a:r>
                        <a:rPr lang="en-US" sz="1800" b="0" i="0" u="none" strike="noStrike" noProof="0" dirty="0">
                          <a:latin typeface="Calibri"/>
                        </a:rPr>
                        <a:t>(active phase)</a:t>
                      </a: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extLst>
                  <a:ext uri="{0D108BD9-81ED-4DB2-BD59-A6C34878D82A}">
                    <a16:rowId xmlns="" xmlns:a16="http://schemas.microsoft.com/office/drawing/2014/main" val="10002"/>
                  </a:ext>
                </a:extLst>
              </a:tr>
              <a:tr h="370840">
                <a:tc>
                  <a:txBody>
                    <a:bodyPr/>
                    <a:lstStyle/>
                    <a:p>
                      <a:r>
                        <a:rPr lang="en-US" dirty="0"/>
                        <a:t>Haul time</a:t>
                      </a:r>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extLst>
                  <a:ext uri="{0D108BD9-81ED-4DB2-BD59-A6C34878D82A}">
                    <a16:rowId xmlns="" xmlns:a16="http://schemas.microsoft.com/office/drawing/2014/main" val="10003"/>
                  </a:ext>
                </a:extLst>
              </a:tr>
              <a:tr h="370840">
                <a:tc>
                  <a:txBody>
                    <a:bodyPr/>
                    <a:lstStyle/>
                    <a:p>
                      <a:r>
                        <a:rPr lang="en-US" dirty="0"/>
                        <a:t>Passive phase duration</a:t>
                      </a:r>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extLst>
                  <a:ext uri="{0D108BD9-81ED-4DB2-BD59-A6C34878D82A}">
                    <a16:rowId xmlns="" xmlns:a16="http://schemas.microsoft.com/office/drawing/2014/main" val="10004"/>
                  </a:ext>
                </a:extLst>
              </a:tr>
              <a:tr h="370840">
                <a:tc>
                  <a:txBody>
                    <a:bodyPr/>
                    <a:lstStyle/>
                    <a:p>
                      <a:r>
                        <a:rPr lang="en-US" dirty="0"/>
                        <a:t>Passive phase swept area</a:t>
                      </a:r>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1422719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7" y="206905"/>
            <a:ext cx="8229600" cy="708827"/>
          </a:xfrm>
        </p:spPr>
        <p:txBody>
          <a:bodyPr>
            <a:normAutofit/>
          </a:bodyPr>
          <a:lstStyle/>
          <a:p>
            <a:pPr algn="l"/>
            <a:r>
              <a:rPr lang="en-US" sz="3200" b="1" dirty="0"/>
              <a:t>Protocol changes for 2020:</a:t>
            </a:r>
          </a:p>
        </p:txBody>
      </p:sp>
      <p:sp>
        <p:nvSpPr>
          <p:cNvPr id="3" name="Content Placeholder 2"/>
          <p:cNvSpPr>
            <a:spLocks noGrp="1"/>
          </p:cNvSpPr>
          <p:nvPr>
            <p:ph idx="1"/>
          </p:nvPr>
        </p:nvSpPr>
        <p:spPr>
          <a:xfrm>
            <a:off x="562234" y="1462629"/>
            <a:ext cx="7840553" cy="2228838"/>
          </a:xfrm>
        </p:spPr>
        <p:txBody>
          <a:bodyPr>
            <a:normAutofit/>
          </a:bodyPr>
          <a:lstStyle/>
          <a:p>
            <a:pPr marL="0" indent="0">
              <a:buNone/>
            </a:pPr>
            <a:r>
              <a:rPr lang="en-US" sz="2800" dirty="0"/>
              <a:t>At the end of tow:</a:t>
            </a:r>
          </a:p>
          <a:p>
            <a:r>
              <a:rPr lang="en-US" sz="2800" dirty="0"/>
              <a:t>Increase winch speed 2017 and 2018 levels.</a:t>
            </a:r>
          </a:p>
          <a:p>
            <a:r>
              <a:rPr lang="en-US" sz="2800" dirty="0"/>
              <a:t>Stronger vessel deceleration.</a:t>
            </a:r>
          </a:p>
          <a:p>
            <a:r>
              <a:rPr lang="en-US" sz="2800" dirty="0"/>
              <a:t>Turn vessel while winching.</a:t>
            </a:r>
          </a:p>
        </p:txBody>
      </p:sp>
    </p:spTree>
    <p:extLst>
      <p:ext uri="{BB962C8B-B14F-4D97-AF65-F5344CB8AC3E}">
        <p14:creationId xmlns:p14="http://schemas.microsoft.com/office/powerpoint/2010/main" val="3561415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179156"/>
            <a:ext cx="8229600" cy="575152"/>
          </a:xfrm>
        </p:spPr>
        <p:txBody>
          <a:bodyPr>
            <a:noAutofit/>
          </a:bodyPr>
          <a:lstStyle/>
          <a:p>
            <a:pPr algn="l"/>
            <a:r>
              <a:rPr lang="en-US" sz="3200" b="1"/>
              <a:t>Survey vessel speed: end of tow</a:t>
            </a:r>
          </a:p>
        </p:txBody>
      </p:sp>
      <p:pic>
        <p:nvPicPr>
          <p:cNvPr id="4" name="Picture 3" descr="Macintosh HD:Users:crustacean:Desktop:Stock-Assessment-2020:results:figures:english:survey:speed.end-of-tow.2017-2020.pdf"/>
          <p:cNvPicPr/>
          <p:nvPr/>
        </p:nvPicPr>
        <p:blipFill>
          <a:blip r:embed="rId2">
            <a:extLst>
              <a:ext uri="{28A0092B-C50C-407E-A947-70E740481C1C}">
                <a14:useLocalDpi xmlns:a14="http://schemas.microsoft.com/office/drawing/2010/main" val="0"/>
              </a:ext>
            </a:extLst>
          </a:blip>
          <a:srcRect/>
          <a:stretch>
            <a:fillRect/>
          </a:stretch>
        </p:blipFill>
        <p:spPr bwMode="auto">
          <a:xfrm>
            <a:off x="1469694" y="649278"/>
            <a:ext cx="6360176" cy="6208722"/>
          </a:xfrm>
          <a:prstGeom prst="rect">
            <a:avLst/>
          </a:prstGeom>
          <a:noFill/>
          <a:ln>
            <a:noFill/>
          </a:ln>
        </p:spPr>
      </p:pic>
    </p:spTree>
    <p:extLst>
      <p:ext uri="{BB962C8B-B14F-4D97-AF65-F5344CB8AC3E}">
        <p14:creationId xmlns:p14="http://schemas.microsoft.com/office/powerpoint/2010/main" val="28140281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1557</TotalTime>
  <Words>1695</Words>
  <Application>Microsoft Macintosh PowerPoint</Application>
  <PresentationFormat>On-screen Show (4:3)</PresentationFormat>
  <Paragraphs>206</Paragraphs>
  <Slides>24</Slides>
  <Notes>8</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2020 sGSL Snow Crab Stock Assessment:  A review of recent survey issues</vt:lpstr>
      <vt:lpstr>Population Indices:</vt:lpstr>
      <vt:lpstr>Population Indices:</vt:lpstr>
      <vt:lpstr>Size-frequencies: 2018 versus 2019 </vt:lpstr>
      <vt:lpstr>Size-frequencies: 2018 versus 2019 </vt:lpstr>
      <vt:lpstr>Passive trawling phase update:</vt:lpstr>
      <vt:lpstr>PowerPoint Presentation</vt:lpstr>
      <vt:lpstr>Protocol changes for 2020:</vt:lpstr>
      <vt:lpstr>Survey vessel speed: end of tow</vt:lpstr>
      <vt:lpstr>Survey Vessel Tracks: 2017-2020</vt:lpstr>
      <vt:lpstr>2020 Survey Summary:</vt:lpstr>
      <vt:lpstr>Passive phase duration increase: </vt:lpstr>
      <vt:lpstr>PowerPoint Presentation</vt:lpstr>
      <vt:lpstr>PowerPoint Presentation</vt:lpstr>
      <vt:lpstr>How does the 2019 comparative fishing experiment fit into the catchability discussion?</vt:lpstr>
      <vt:lpstr>2019 Comparative fishing experiment:</vt:lpstr>
      <vt:lpstr>Local Changes in Survey Catch of 2019 versus 2018:</vt:lpstr>
      <vt:lpstr>Local Changes in Survey Catch of 2019 versus 2018:</vt:lpstr>
      <vt:lpstr>Local Changes in Survey Catch of 2019 versus 2018:</vt:lpstr>
      <vt:lpstr>2019 Comparative fishing experiment:</vt:lpstr>
      <vt:lpstr>Why has the legal-sized male abundance remained so stable between 2018-2020, given the seeming increase in catchability among sub-legals and females?</vt:lpstr>
      <vt:lpstr>PowerPoint Presentation</vt:lpstr>
      <vt:lpstr>Conclusions:</vt:lpstr>
      <vt:lpstr>PowerPoint Presentation</vt:lpstr>
    </vt:vector>
  </TitlesOfParts>
  <Company>EEE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Crustacean Crusty</cp:lastModifiedBy>
  <cp:revision>54</cp:revision>
  <dcterms:created xsi:type="dcterms:W3CDTF">2021-01-15T19:09:25Z</dcterms:created>
  <dcterms:modified xsi:type="dcterms:W3CDTF">2021-01-21T17:46:23Z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fb733f-faef-464c-9b6d-731b56f94973_Enabled">
    <vt:lpwstr>true</vt:lpwstr>
  </property>
  <property fmtid="{D5CDD505-2E9C-101B-9397-08002B2CF9AE}" pid="3" name="MSIP_Label_1bfb733f-faef-464c-9b6d-731b56f94973_SetDate">
    <vt:lpwstr>2021-01-18T13:02:35Z</vt:lpwstr>
  </property>
  <property fmtid="{D5CDD505-2E9C-101B-9397-08002B2CF9AE}" pid="4" name="MSIP_Label_1bfb733f-faef-464c-9b6d-731b56f94973_Method">
    <vt:lpwstr>Standard</vt:lpwstr>
  </property>
  <property fmtid="{D5CDD505-2E9C-101B-9397-08002B2CF9AE}" pid="5" name="MSIP_Label_1bfb733f-faef-464c-9b6d-731b56f94973_Name">
    <vt:lpwstr>Unclass - Non-Classifié</vt:lpwstr>
  </property>
  <property fmtid="{D5CDD505-2E9C-101B-9397-08002B2CF9AE}" pid="6" name="MSIP_Label_1bfb733f-faef-464c-9b6d-731b56f94973_SiteId">
    <vt:lpwstr>1594fdae-a1d9-4405-915d-011467234338</vt:lpwstr>
  </property>
  <property fmtid="{D5CDD505-2E9C-101B-9397-08002B2CF9AE}" pid="7" name="MSIP_Label_1bfb733f-faef-464c-9b6d-731b56f94973_ActionId">
    <vt:lpwstr>19b66c9f-e396-4e92-871e-0000daa88b90</vt:lpwstr>
  </property>
</Properties>
</file>

<file path=docProps/thumbnail.jpeg>
</file>